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handoutMasterIdLst>
    <p:handoutMasterId r:id="rId17"/>
  </p:handoutMasterIdLst>
  <p:sldIdLst>
    <p:sldId id="256" r:id="rId2"/>
    <p:sldId id="257" r:id="rId3"/>
    <p:sldId id="260" r:id="rId4"/>
    <p:sldId id="261" r:id="rId5"/>
    <p:sldId id="262" r:id="rId6"/>
    <p:sldId id="263" r:id="rId7"/>
    <p:sldId id="264" r:id="rId8"/>
    <p:sldId id="265" r:id="rId9"/>
    <p:sldId id="266" r:id="rId10"/>
    <p:sldId id="267" r:id="rId11"/>
    <p:sldId id="270" r:id="rId12"/>
    <p:sldId id="268" r:id="rId13"/>
    <p:sldId id="269" r:id="rId14"/>
    <p:sldId id="258"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pos="521" userDrawn="1">
          <p15:clr>
            <a:srgbClr val="A4A3A4"/>
          </p15:clr>
        </p15:guide>
        <p15:guide id="2"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77" autoAdjust="0"/>
    <p:restoredTop sz="94660"/>
  </p:normalViewPr>
  <p:slideViewPr>
    <p:cSldViewPr snapToGrid="0">
      <p:cViewPr>
        <p:scale>
          <a:sx n="97" d="100"/>
          <a:sy n="97" d="100"/>
        </p:scale>
        <p:origin x="-816" y="222"/>
      </p:cViewPr>
      <p:guideLst>
        <p:guide orient="horz" pos="2160"/>
        <p:guide pos="52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B73D529-90DB-1F49-8E2E-89EB21C4A3EC}" type="datetimeFigureOut">
              <a:rPr lang="en-US" smtClean="0"/>
              <a:pPr/>
              <a:t>9/13/2020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58DA70B-9055-A942-8DCB-AC77753B5514}" type="slidenum">
              <a:rPr lang="en-US" smtClean="0"/>
              <a:pPr/>
              <a:t>‹#›</a:t>
            </a:fld>
            <a:endParaRPr lang="en-US"/>
          </a:p>
        </p:txBody>
      </p:sp>
    </p:spTree>
    <p:extLst>
      <p:ext uri="{BB962C8B-B14F-4D97-AF65-F5344CB8AC3E}">
        <p14:creationId xmlns:p14="http://schemas.microsoft.com/office/powerpoint/2010/main" val="405149422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514A58-DA3F-224B-9666-ADC54478ADA9}" type="datetimeFigureOut">
              <a:rPr lang="en-US" smtClean="0"/>
              <a:pPr/>
              <a:t>9/13/2020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5C259C-2490-9640-84B7-4C0FEF877D3A}" type="slidenum">
              <a:rPr lang="en-US" smtClean="0"/>
              <a:pPr/>
              <a:t>‹#›</a:t>
            </a:fld>
            <a:endParaRPr lang="en-US"/>
          </a:p>
        </p:txBody>
      </p:sp>
    </p:spTree>
    <p:extLst>
      <p:ext uri="{BB962C8B-B14F-4D97-AF65-F5344CB8AC3E}">
        <p14:creationId xmlns:p14="http://schemas.microsoft.com/office/powerpoint/2010/main" val="7685803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DEA31B19-0095-4F49-B6E9-5BC346B60411}" type="datetime1">
              <a:rPr lang="ru-RU" smtClean="0"/>
              <a:pPr/>
              <a:t>13.09.2020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191CFF-67B4-45A0-9450-3BBE30D4226B}" type="slidenum">
              <a:rPr lang="ru-RU" smtClean="0"/>
              <a:pPr/>
              <a:t>‹#›</a:t>
            </a:fld>
            <a:endParaRPr lang="ru-RU"/>
          </a:p>
        </p:txBody>
      </p:sp>
    </p:spTree>
    <p:extLst>
      <p:ext uri="{BB962C8B-B14F-4D97-AF65-F5344CB8AC3E}">
        <p14:creationId xmlns:p14="http://schemas.microsoft.com/office/powerpoint/2010/main" val="4273799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D27CE33-A629-9740-93C3-D38AC570A9B5}" type="datetime1">
              <a:rPr lang="ru-RU" smtClean="0"/>
              <a:pPr/>
              <a:t>13.09.2020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191CFF-67B4-45A0-9450-3BBE30D4226B}" type="slidenum">
              <a:rPr lang="ru-RU" smtClean="0"/>
              <a:pPr/>
              <a:t>‹#›</a:t>
            </a:fld>
            <a:endParaRPr lang="ru-RU"/>
          </a:p>
        </p:txBody>
      </p:sp>
    </p:spTree>
    <p:extLst>
      <p:ext uri="{BB962C8B-B14F-4D97-AF65-F5344CB8AC3E}">
        <p14:creationId xmlns:p14="http://schemas.microsoft.com/office/powerpoint/2010/main" val="3120073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A93C59F-3539-EC47-BA29-DB31606F3BB4}" type="datetime1">
              <a:rPr lang="ru-RU" smtClean="0"/>
              <a:pPr/>
              <a:t>13.09.2020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191CFF-67B4-45A0-9450-3BBE30D4226B}" type="slidenum">
              <a:rPr lang="ru-RU" smtClean="0"/>
              <a:pPr/>
              <a:t>‹#›</a:t>
            </a:fld>
            <a:endParaRPr lang="ru-RU"/>
          </a:p>
        </p:txBody>
      </p:sp>
    </p:spTree>
    <p:extLst>
      <p:ext uri="{BB962C8B-B14F-4D97-AF65-F5344CB8AC3E}">
        <p14:creationId xmlns:p14="http://schemas.microsoft.com/office/powerpoint/2010/main" val="2078234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29B008A-8D4A-DC4A-A075-341E54ABC8FA}" type="datetime1">
              <a:rPr lang="ru-RU" smtClean="0"/>
              <a:pPr/>
              <a:t>13.09.2020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191CFF-67B4-45A0-9450-3BBE30D4226B}" type="slidenum">
              <a:rPr lang="ru-RU" smtClean="0"/>
              <a:pPr/>
              <a:t>‹#›</a:t>
            </a:fld>
            <a:endParaRPr lang="ru-RU"/>
          </a:p>
        </p:txBody>
      </p:sp>
    </p:spTree>
    <p:extLst>
      <p:ext uri="{BB962C8B-B14F-4D97-AF65-F5344CB8AC3E}">
        <p14:creationId xmlns:p14="http://schemas.microsoft.com/office/powerpoint/2010/main" val="2062051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37A67991-A785-034A-A8BA-D1F659E82980}" type="datetime1">
              <a:rPr lang="ru-RU" smtClean="0"/>
              <a:pPr/>
              <a:t>13.09.2020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191CFF-67B4-45A0-9450-3BBE30D4226B}" type="slidenum">
              <a:rPr lang="ru-RU" smtClean="0"/>
              <a:pPr/>
              <a:t>‹#›</a:t>
            </a:fld>
            <a:endParaRPr lang="ru-RU"/>
          </a:p>
        </p:txBody>
      </p:sp>
    </p:spTree>
    <p:extLst>
      <p:ext uri="{BB962C8B-B14F-4D97-AF65-F5344CB8AC3E}">
        <p14:creationId xmlns:p14="http://schemas.microsoft.com/office/powerpoint/2010/main" val="2857516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0063FF62-C898-A84A-A9F9-70D04A280087}" type="datetime1">
              <a:rPr lang="ru-RU" smtClean="0"/>
              <a:pPr/>
              <a:t>13.09.2020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A191CFF-67B4-45A0-9450-3BBE30D4226B}" type="slidenum">
              <a:rPr lang="ru-RU" smtClean="0"/>
              <a:pPr/>
              <a:t>‹#›</a:t>
            </a:fld>
            <a:endParaRPr lang="ru-RU"/>
          </a:p>
        </p:txBody>
      </p:sp>
    </p:spTree>
    <p:extLst>
      <p:ext uri="{BB962C8B-B14F-4D97-AF65-F5344CB8AC3E}">
        <p14:creationId xmlns:p14="http://schemas.microsoft.com/office/powerpoint/2010/main" val="1818054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A4FC71B9-F9C1-0548-84B9-C67C909256BD}" type="datetime1">
              <a:rPr lang="ru-RU" smtClean="0"/>
              <a:pPr/>
              <a:t>13.09.2020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A191CFF-67B4-45A0-9450-3BBE30D4226B}" type="slidenum">
              <a:rPr lang="ru-RU" smtClean="0"/>
              <a:pPr/>
              <a:t>‹#›</a:t>
            </a:fld>
            <a:endParaRPr lang="ru-RU"/>
          </a:p>
        </p:txBody>
      </p:sp>
    </p:spTree>
    <p:extLst>
      <p:ext uri="{BB962C8B-B14F-4D97-AF65-F5344CB8AC3E}">
        <p14:creationId xmlns:p14="http://schemas.microsoft.com/office/powerpoint/2010/main" val="1479465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A17356D-6A5C-F54C-AA7D-AB2CBA427E0C}" type="datetime1">
              <a:rPr lang="ru-RU" smtClean="0"/>
              <a:pPr/>
              <a:t>13.09.2020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A191CFF-67B4-45A0-9450-3BBE30D4226B}" type="slidenum">
              <a:rPr lang="ru-RU" smtClean="0"/>
              <a:pPr/>
              <a:t>‹#›</a:t>
            </a:fld>
            <a:endParaRPr lang="ru-RU"/>
          </a:p>
        </p:txBody>
      </p:sp>
    </p:spTree>
    <p:extLst>
      <p:ext uri="{BB962C8B-B14F-4D97-AF65-F5344CB8AC3E}">
        <p14:creationId xmlns:p14="http://schemas.microsoft.com/office/powerpoint/2010/main" val="4266523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768A35-DF86-FE43-8369-079B7B6F5516}" type="datetime1">
              <a:rPr lang="ru-RU" smtClean="0"/>
              <a:pPr/>
              <a:t>13.09.2020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A191CFF-67B4-45A0-9450-3BBE30D4226B}" type="slidenum">
              <a:rPr lang="ru-RU" smtClean="0"/>
              <a:pPr/>
              <a:t>‹#›</a:t>
            </a:fld>
            <a:endParaRPr lang="ru-RU"/>
          </a:p>
        </p:txBody>
      </p:sp>
    </p:spTree>
    <p:extLst>
      <p:ext uri="{BB962C8B-B14F-4D97-AF65-F5344CB8AC3E}">
        <p14:creationId xmlns:p14="http://schemas.microsoft.com/office/powerpoint/2010/main" val="36405535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149CE435-DA1F-FB4D-A8C9-92C375550AED}" type="datetime1">
              <a:rPr lang="ru-RU" smtClean="0"/>
              <a:pPr/>
              <a:t>13.09.2020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A191CFF-67B4-45A0-9450-3BBE30D4226B}" type="slidenum">
              <a:rPr lang="ru-RU" smtClean="0"/>
              <a:pPr/>
              <a:t>‹#›</a:t>
            </a:fld>
            <a:endParaRPr lang="ru-RU"/>
          </a:p>
        </p:txBody>
      </p:sp>
    </p:spTree>
    <p:extLst>
      <p:ext uri="{BB962C8B-B14F-4D97-AF65-F5344CB8AC3E}">
        <p14:creationId xmlns:p14="http://schemas.microsoft.com/office/powerpoint/2010/main" val="5149867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AB02A5A8-96F0-0A4F-B64B-6E23E078E1FD}" type="datetime1">
              <a:rPr lang="ru-RU" smtClean="0"/>
              <a:pPr/>
              <a:t>13.09.2020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A191CFF-67B4-45A0-9450-3BBE30D4226B}" type="slidenum">
              <a:rPr lang="ru-RU" smtClean="0"/>
              <a:pPr/>
              <a:t>‹#›</a:t>
            </a:fld>
            <a:endParaRPr lang="ru-RU"/>
          </a:p>
        </p:txBody>
      </p:sp>
    </p:spTree>
    <p:extLst>
      <p:ext uri="{BB962C8B-B14F-4D97-AF65-F5344CB8AC3E}">
        <p14:creationId xmlns:p14="http://schemas.microsoft.com/office/powerpoint/2010/main" val="9060518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F04BD8-7D6A-4848-821B-3F5E79B46219}" type="datetime1">
              <a:rPr lang="ru-RU" smtClean="0"/>
              <a:pPr/>
              <a:t>13.09.2020</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191CFF-67B4-45A0-9450-3BBE30D4226B}" type="slidenum">
              <a:rPr lang="ru-RU" smtClean="0"/>
              <a:pPr/>
              <a:t>‹#›</a:t>
            </a:fld>
            <a:endParaRPr lang="ru-RU"/>
          </a:p>
        </p:txBody>
      </p:sp>
    </p:spTree>
    <p:extLst>
      <p:ext uri="{BB962C8B-B14F-4D97-AF65-F5344CB8AC3E}">
        <p14:creationId xmlns:p14="http://schemas.microsoft.com/office/powerpoint/2010/main" val="5257007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gosuslugi.ru/" TargetMode="Externa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hyperlink" Target="https://pgu.mos.ru/ru/services/category/143/"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avito.ru/" TargetMode="External"/><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hyperlink" Target="https://spinbo.ru/" TargetMode="External"/><Relationship Id="rId4" Type="http://schemas.openxmlformats.org/officeDocument/2006/relationships/hyperlink" Target="http://www.livemaster.ru/"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pfrf.ru/eservices/calc/"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pfrf.ru/"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npf.investfunds.ru/"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life.investfunds.ru/"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nalog.ru/rn77/taxation/taxes/ndfl/nalog_vichet/"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798" y="2817859"/>
            <a:ext cx="7402285" cy="1620203"/>
          </a:xfrm>
        </p:spPr>
        <p:txBody>
          <a:bodyPr>
            <a:noAutofit/>
          </a:bodyPr>
          <a:lstStyle/>
          <a:p>
            <a:r>
              <a:rPr lang="ru-RU" sz="4000" b="1" dirty="0">
                <a:latin typeface="+mn-lt"/>
              </a:rPr>
              <a:t>Финансовая жизнь с учетом значительных перерывов в трудовом стаже по разным причинам</a:t>
            </a:r>
          </a:p>
        </p:txBody>
      </p:sp>
      <p:sp>
        <p:nvSpPr>
          <p:cNvPr id="3" name="Подзаголовок 2"/>
          <p:cNvSpPr>
            <a:spLocks noGrp="1"/>
          </p:cNvSpPr>
          <p:nvPr>
            <p:ph type="subTitle" idx="1"/>
          </p:nvPr>
        </p:nvSpPr>
        <p:spPr>
          <a:xfrm>
            <a:off x="1915885" y="4438062"/>
            <a:ext cx="4942113" cy="621618"/>
          </a:xfrm>
        </p:spPr>
        <p:txBody>
          <a:bodyPr/>
          <a:lstStyle/>
          <a:p>
            <a:r>
              <a:rPr lang="ru-RU" dirty="0">
                <a:solidFill>
                  <a:schemeClr val="bg1">
                    <a:lumMod val="65000"/>
                  </a:schemeClr>
                </a:solidFill>
              </a:rPr>
              <a:t>модуль 6</a:t>
            </a:r>
          </a:p>
        </p:txBody>
      </p:sp>
      <p:sp>
        <p:nvSpPr>
          <p:cNvPr id="4" name="Slide Number Placeholder 3"/>
          <p:cNvSpPr>
            <a:spLocks noGrp="1"/>
          </p:cNvSpPr>
          <p:nvPr>
            <p:ph type="sldNum" sz="quarter" idx="12"/>
          </p:nvPr>
        </p:nvSpPr>
        <p:spPr/>
        <p:txBody>
          <a:bodyPr/>
          <a:lstStyle/>
          <a:p>
            <a:fld id="{2A191CFF-67B4-45A0-9450-3BBE30D4226B}" type="slidenum">
              <a:rPr lang="ru-RU" smtClean="0"/>
              <a:pPr/>
              <a:t>1</a:t>
            </a:fld>
            <a:endParaRPr lang="ru-RU"/>
          </a:p>
        </p:txBody>
      </p:sp>
    </p:spTree>
    <p:extLst>
      <p:ext uri="{BB962C8B-B14F-4D97-AF65-F5344CB8AC3E}">
        <p14:creationId xmlns:p14="http://schemas.microsoft.com/office/powerpoint/2010/main" val="23737281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959646"/>
            <a:ext cx="7638506" cy="636952"/>
          </a:xfrm>
        </p:spPr>
        <p:txBody>
          <a:bodyPr>
            <a:noAutofit/>
          </a:bodyPr>
          <a:lstStyle/>
          <a:p>
            <a:r>
              <a:rPr lang="ru-RU" sz="3200" b="1" dirty="0"/>
              <a:t>Льготы от государства</a:t>
            </a:r>
            <a:endParaRPr lang="ru-RU" sz="3200" dirty="0">
              <a:latin typeface="+mn-lt"/>
            </a:endParaRPr>
          </a:p>
        </p:txBody>
      </p:sp>
      <p:sp>
        <p:nvSpPr>
          <p:cNvPr id="3" name="Объект 2"/>
          <p:cNvSpPr>
            <a:spLocks noGrp="1"/>
          </p:cNvSpPr>
          <p:nvPr>
            <p:ph idx="1"/>
          </p:nvPr>
        </p:nvSpPr>
        <p:spPr>
          <a:xfrm>
            <a:off x="187329" y="1749288"/>
            <a:ext cx="8521148" cy="4433041"/>
          </a:xfrm>
        </p:spPr>
        <p:txBody>
          <a:bodyPr>
            <a:normAutofit fontScale="47500" lnSpcReduction="20000"/>
          </a:bodyPr>
          <a:lstStyle/>
          <a:p>
            <a:pPr marL="0" indent="0">
              <a:buNone/>
            </a:pPr>
            <a:r>
              <a:rPr lang="ru-RU" b="1" dirty="0"/>
              <a:t>Государство предоставляет различные льготы и социальные выплаты определенным категориям граждан:</a:t>
            </a:r>
          </a:p>
          <a:p>
            <a:r>
              <a:rPr lang="ru-RU" dirty="0"/>
              <a:t>Выплаты, связанные с материнством и уходом за детьми</a:t>
            </a:r>
          </a:p>
          <a:p>
            <a:pPr lvl="0"/>
            <a:r>
              <a:rPr lang="ru-RU" dirty="0"/>
              <a:t>Если у Вас многодетная семья (3 и более несовершеннолетних детей либо детей до 23 лет, учащихся в вузе по очной форме). Статус многодетной семьи дает скидку на </a:t>
            </a:r>
            <a:r>
              <a:rPr lang="ru-RU" dirty="0" smtClean="0"/>
              <a:t>оплату </a:t>
            </a:r>
            <a:r>
              <a:rPr lang="ru-RU" dirty="0"/>
              <a:t>коммунальных услуг, бесплатную выдачу лекарств по рецептам врачей, бесплатный проезд на общественном транспорте, бесплатное питание для детей в учебных заведениях, бесплатное посещение музеев и выставок раз в месяц и некоторые другие возможности.</a:t>
            </a:r>
          </a:p>
          <a:p>
            <a:pPr lvl="0"/>
            <a:r>
              <a:rPr lang="ru-RU" dirty="0"/>
              <a:t>Если у Вас или члена Вашей семьи есть инвалидность. Государство делает ежемесячные выплаты по инвалидности (размер выплат зависит от группы инвалидности), предлагает социальный пакет (возмещает часть или всю стоимость лекарств и санаторного лечения, дает право бесплатного проезда на общественном транспорте), дает скидку на коммунальные платежи, транспортный и имущественный налоги.</a:t>
            </a:r>
          </a:p>
          <a:p>
            <a:pPr lvl="0"/>
            <a:r>
              <a:rPr lang="ru-RU" dirty="0" smtClean="0"/>
              <a:t>если Вы оформили опекунство над взрослым недееспособным человеком, государство предлагает ежемесячную выплату 1 200 руб. Если вы стали опекуном ребенка, Вам полагается разовая выплата около </a:t>
            </a:r>
            <a:r>
              <a:rPr lang="ru-RU" dirty="0" smtClean="0"/>
              <a:t>18 </a:t>
            </a:r>
            <a:r>
              <a:rPr lang="ru-RU" dirty="0" smtClean="0"/>
              <a:t>143,95 руб., а также ежемесячные выплаты, размер которых зависит, в том числе, и от региона (регионы имеют право устанавливать дополнительные ежемесячные пособия)  порядка 15 000 руб. за опекунство над ребенком младше 12 лет, 20 000 – за ребенка старше 12 лет, 25 000 руб. – за подопечного с инвалидностью</a:t>
            </a:r>
            <a:r>
              <a:rPr lang="ru-RU" strike="sngStrike" dirty="0" smtClean="0"/>
              <a:t> </a:t>
            </a:r>
            <a:r>
              <a:rPr lang="ru-RU" dirty="0" smtClean="0"/>
              <a:t>.</a:t>
            </a:r>
            <a:endParaRPr lang="ru-RU" dirty="0"/>
          </a:p>
          <a:p>
            <a:pPr lvl="0"/>
            <a:r>
              <a:rPr lang="ru-RU" dirty="0"/>
              <a:t>Льготы полагаются ветеранам боевых действий – увеличенная пенсия, помощь в получении жилья, скидка на квартплату и др.</a:t>
            </a:r>
          </a:p>
          <a:p>
            <a:pPr lvl="0"/>
            <a:r>
              <a:rPr lang="ru-RU" dirty="0"/>
              <a:t>Льготы для военнослужащих – они освобождены от земельного налога и налога на имущество физлиц, получают право бесплатного проезда на транспорте и другие. В случае гибели военнослужащего во время несения службы, его семья получает компенсацию 3 млн. рублей. Компенсация предусмотрена также в случае ранения.</a:t>
            </a:r>
          </a:p>
          <a:p>
            <a:pPr lvl="0"/>
            <a:r>
              <a:rPr lang="ru-RU" dirty="0"/>
              <a:t>Льготы по оплате ЖКХ предусмотрены для почетных доноров РФ (или СССР)</a:t>
            </a:r>
          </a:p>
        </p:txBody>
      </p:sp>
      <p:sp>
        <p:nvSpPr>
          <p:cNvPr id="4" name="Slide Number Placeholder 3"/>
          <p:cNvSpPr>
            <a:spLocks noGrp="1"/>
          </p:cNvSpPr>
          <p:nvPr>
            <p:ph type="sldNum" sz="quarter" idx="12"/>
          </p:nvPr>
        </p:nvSpPr>
        <p:spPr/>
        <p:txBody>
          <a:bodyPr/>
          <a:lstStyle/>
          <a:p>
            <a:fld id="{2A191CFF-67B4-45A0-9450-3BBE30D4226B}" type="slidenum">
              <a:rPr lang="ru-RU" smtClean="0"/>
              <a:pPr/>
              <a:t>10</a:t>
            </a:fld>
            <a:endParaRPr lang="ru-RU"/>
          </a:p>
        </p:txBody>
      </p:sp>
    </p:spTree>
    <p:extLst>
      <p:ext uri="{BB962C8B-B14F-4D97-AF65-F5344CB8AC3E}">
        <p14:creationId xmlns:p14="http://schemas.microsoft.com/office/powerpoint/2010/main" val="7802680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535885" y="1855303"/>
            <a:ext cx="7886700" cy="3611407"/>
          </a:xfrm>
        </p:spPr>
        <p:txBody>
          <a:bodyPr>
            <a:normAutofit fontScale="92500" lnSpcReduction="10000"/>
          </a:bodyPr>
          <a:lstStyle/>
          <a:p>
            <a:pPr marL="0" indent="0" algn="just">
              <a:buNone/>
            </a:pPr>
            <a:r>
              <a:rPr lang="ru-RU" dirty="0"/>
              <a:t>Размеры выплаты и объем предоставляемых льгот в субъектах Российской Федерации различны, их надо уточнять в управлении социальной защиты по своему месту жительства (месту фактического пребывания).</a:t>
            </a:r>
          </a:p>
          <a:p>
            <a:pPr marL="0" indent="0">
              <a:buNone/>
            </a:pPr>
            <a:endParaRPr lang="ru-RU" dirty="0"/>
          </a:p>
          <a:p>
            <a:pPr marL="0" indent="0">
              <a:buNone/>
            </a:pPr>
            <a:r>
              <a:rPr lang="ru-RU" dirty="0"/>
              <a:t>Больше узнать о льготах Вы можете на портале государственных услуг по ссылке: </a:t>
            </a:r>
            <a:r>
              <a:rPr lang="en-US" dirty="0">
                <a:hlinkClick r:id="rId3"/>
              </a:rPr>
              <a:t>https://www.gosuslugi.ru/</a:t>
            </a:r>
            <a:endParaRPr lang="ru-RU" dirty="0"/>
          </a:p>
          <a:p>
            <a:pPr marL="0" indent="0">
              <a:buNone/>
            </a:pPr>
            <a:r>
              <a:rPr lang="ru-RU" u="sng" dirty="0">
                <a:hlinkClick r:id="rId4"/>
              </a:rPr>
              <a:t>https://pgu.mos.ru/ru/services/category/143/#catalog</a:t>
            </a:r>
            <a:r>
              <a:rPr lang="ru-RU" u="sng" dirty="0"/>
              <a:t> </a:t>
            </a:r>
          </a:p>
        </p:txBody>
      </p:sp>
      <p:sp>
        <p:nvSpPr>
          <p:cNvPr id="2" name="Slide Number Placeholder 1"/>
          <p:cNvSpPr>
            <a:spLocks noGrp="1"/>
          </p:cNvSpPr>
          <p:nvPr>
            <p:ph type="sldNum" sz="quarter" idx="12"/>
          </p:nvPr>
        </p:nvSpPr>
        <p:spPr/>
        <p:txBody>
          <a:bodyPr/>
          <a:lstStyle/>
          <a:p>
            <a:fld id="{2A191CFF-67B4-45A0-9450-3BBE30D4226B}" type="slidenum">
              <a:rPr lang="ru-RU" smtClean="0"/>
              <a:pPr/>
              <a:t>11</a:t>
            </a:fld>
            <a:endParaRPr lang="ru-RU"/>
          </a:p>
        </p:txBody>
      </p:sp>
    </p:spTree>
    <p:extLst>
      <p:ext uri="{BB962C8B-B14F-4D97-AF65-F5344CB8AC3E}">
        <p14:creationId xmlns:p14="http://schemas.microsoft.com/office/powerpoint/2010/main" val="9849171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824" y="1053737"/>
            <a:ext cx="8136526" cy="636952"/>
          </a:xfrm>
        </p:spPr>
        <p:txBody>
          <a:bodyPr>
            <a:normAutofit fontScale="90000"/>
          </a:bodyPr>
          <a:lstStyle/>
          <a:p>
            <a:r>
              <a:rPr lang="ru-RU" b="1" dirty="0"/>
              <a:t>Погода в доме</a:t>
            </a:r>
            <a:endParaRPr lang="ru-RU" dirty="0">
              <a:latin typeface="+mn-lt"/>
            </a:endParaRPr>
          </a:p>
        </p:txBody>
      </p:sp>
      <p:sp>
        <p:nvSpPr>
          <p:cNvPr id="3" name="Объект 2"/>
          <p:cNvSpPr>
            <a:spLocks noGrp="1"/>
          </p:cNvSpPr>
          <p:nvPr>
            <p:ph idx="1"/>
          </p:nvPr>
        </p:nvSpPr>
        <p:spPr>
          <a:xfrm>
            <a:off x="378823" y="2120348"/>
            <a:ext cx="8438605" cy="3154017"/>
          </a:xfrm>
        </p:spPr>
        <p:txBody>
          <a:bodyPr>
            <a:normAutofit fontScale="77500" lnSpcReduction="20000"/>
          </a:bodyPr>
          <a:lstStyle/>
          <a:p>
            <a:pPr>
              <a:buFont typeface="Wingdings" panose="05000000000000000000" pitchFamily="2" charset="2"/>
              <a:buChar char="Ø"/>
            </a:pPr>
            <a:r>
              <a:rPr lang="ru-RU" sz="2600" b="1" dirty="0"/>
              <a:t>Заботясь о климате в семье, позаботьтесь и о своем будущем</a:t>
            </a:r>
          </a:p>
          <a:p>
            <a:pPr>
              <a:buFont typeface="Wingdings" panose="05000000000000000000" pitchFamily="2" charset="2"/>
              <a:buChar char="Ø"/>
            </a:pPr>
            <a:r>
              <a:rPr lang="ru-RU" sz="2600" dirty="0"/>
              <a:t>Женщины, воспитывающие детей, поддерживающие дом и ухаживающие за родственниками, тоже работают</a:t>
            </a:r>
          </a:p>
          <a:p>
            <a:pPr>
              <a:buFont typeface="Wingdings" panose="05000000000000000000" pitchFamily="2" charset="2"/>
              <a:buChar char="Ø"/>
            </a:pPr>
            <a:r>
              <a:rPr lang="ru-RU" sz="2600" dirty="0"/>
              <a:t>Вам необходимы собственные средства</a:t>
            </a:r>
          </a:p>
          <a:p>
            <a:pPr>
              <a:buFont typeface="Wingdings" panose="05000000000000000000" pitchFamily="2" charset="2"/>
              <a:buChar char="Ø"/>
            </a:pPr>
            <a:r>
              <a:rPr lang="ru-RU" sz="2600" dirty="0"/>
              <a:t>Не бойтесь говорить с мужем и родственниками о деньгах</a:t>
            </a:r>
          </a:p>
          <a:p>
            <a:pPr>
              <a:buFont typeface="Wingdings" panose="05000000000000000000" pitchFamily="2" charset="2"/>
              <a:buChar char="Ø"/>
            </a:pPr>
            <a:r>
              <a:rPr lang="ru-RU" sz="2600" b="1" dirty="0"/>
              <a:t>В здоровом семейном бюджете учитываются не только «нужды семьи», но и индивидуальные нужды жены и мужа</a:t>
            </a:r>
          </a:p>
          <a:p>
            <a:pPr>
              <a:buFont typeface="Wingdings" panose="05000000000000000000" pitchFamily="2" charset="2"/>
              <a:buChar char="Ø"/>
            </a:pPr>
            <a:endParaRPr lang="ru-RU" sz="2600" dirty="0"/>
          </a:p>
          <a:p>
            <a:pPr marL="0" indent="0">
              <a:buNone/>
            </a:pPr>
            <a:r>
              <a:rPr lang="ru-RU" sz="2600" dirty="0"/>
              <a:t>Если Ваши нужды оказались не учтены, срочно начните исправлять ситуацию!</a:t>
            </a:r>
          </a:p>
          <a:p>
            <a:pPr marL="0" indent="0">
              <a:buNone/>
            </a:pPr>
            <a:endParaRPr lang="ru-RU" dirty="0"/>
          </a:p>
        </p:txBody>
      </p:sp>
      <p:sp>
        <p:nvSpPr>
          <p:cNvPr id="4" name="Slide Number Placeholder 3"/>
          <p:cNvSpPr>
            <a:spLocks noGrp="1"/>
          </p:cNvSpPr>
          <p:nvPr>
            <p:ph type="sldNum" sz="quarter" idx="12"/>
          </p:nvPr>
        </p:nvSpPr>
        <p:spPr/>
        <p:txBody>
          <a:bodyPr/>
          <a:lstStyle/>
          <a:p>
            <a:fld id="{2A191CFF-67B4-45A0-9450-3BBE30D4226B}" type="slidenum">
              <a:rPr lang="ru-RU" smtClean="0"/>
              <a:pPr/>
              <a:t>12</a:t>
            </a:fld>
            <a:endParaRPr lang="ru-RU"/>
          </a:p>
        </p:txBody>
      </p:sp>
    </p:spTree>
    <p:extLst>
      <p:ext uri="{BB962C8B-B14F-4D97-AF65-F5344CB8AC3E}">
        <p14:creationId xmlns:p14="http://schemas.microsoft.com/office/powerpoint/2010/main" val="34088063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3911" y="1318780"/>
            <a:ext cx="8136526" cy="636952"/>
          </a:xfrm>
        </p:spPr>
        <p:txBody>
          <a:bodyPr>
            <a:normAutofit fontScale="90000"/>
          </a:bodyPr>
          <a:lstStyle/>
          <a:p>
            <a:r>
              <a:rPr lang="ru-RU" b="1" dirty="0"/>
              <a:t>Заключение</a:t>
            </a:r>
            <a:endParaRPr lang="ru-RU" dirty="0">
              <a:latin typeface="+mn-lt"/>
            </a:endParaRPr>
          </a:p>
        </p:txBody>
      </p:sp>
      <p:sp>
        <p:nvSpPr>
          <p:cNvPr id="3" name="Объект 2"/>
          <p:cNvSpPr>
            <a:spLocks noGrp="1"/>
          </p:cNvSpPr>
          <p:nvPr>
            <p:ph idx="1"/>
          </p:nvPr>
        </p:nvSpPr>
        <p:spPr>
          <a:xfrm>
            <a:off x="596348" y="2093843"/>
            <a:ext cx="7794089" cy="3928134"/>
          </a:xfrm>
        </p:spPr>
        <p:txBody>
          <a:bodyPr>
            <a:normAutofit/>
          </a:bodyPr>
          <a:lstStyle/>
          <a:p>
            <a:pPr marL="0" indent="0">
              <a:buNone/>
            </a:pPr>
            <a:r>
              <a:rPr lang="ru-RU" sz="1400" dirty="0"/>
              <a:t>Дорогие друзья,</a:t>
            </a:r>
          </a:p>
          <a:p>
            <a:pPr marL="0" indent="0">
              <a:buNone/>
            </a:pPr>
            <a:r>
              <a:rPr lang="ru-RU" sz="1400" dirty="0"/>
              <a:t>сегодня мы рассмотрели, как обезопасить своё будущее:</a:t>
            </a:r>
          </a:p>
          <a:p>
            <a:pPr lvl="0"/>
            <a:r>
              <a:rPr lang="ru-RU" sz="1400" dirty="0"/>
              <a:t>почему в любой ситуации важно иметь собственные средства</a:t>
            </a:r>
          </a:p>
          <a:p>
            <a:pPr lvl="0"/>
            <a:r>
              <a:rPr lang="ru-RU" sz="1400" dirty="0"/>
              <a:t>как обеспечить собственную подушку безопасности</a:t>
            </a:r>
          </a:p>
          <a:p>
            <a:pPr lvl="0"/>
            <a:r>
              <a:rPr lang="ru-RU" sz="1400" dirty="0"/>
              <a:t>как подготовиться к пенсии</a:t>
            </a:r>
          </a:p>
          <a:p>
            <a:pPr lvl="0"/>
            <a:r>
              <a:rPr lang="ru-RU" sz="1400" dirty="0"/>
              <a:t>как обеспечить себе дополнительный доход </a:t>
            </a:r>
          </a:p>
        </p:txBody>
      </p:sp>
      <p:sp>
        <p:nvSpPr>
          <p:cNvPr id="4" name="Slide Number Placeholder 3"/>
          <p:cNvSpPr>
            <a:spLocks noGrp="1"/>
          </p:cNvSpPr>
          <p:nvPr>
            <p:ph type="sldNum" sz="quarter" idx="12"/>
          </p:nvPr>
        </p:nvSpPr>
        <p:spPr/>
        <p:txBody>
          <a:bodyPr/>
          <a:lstStyle/>
          <a:p>
            <a:fld id="{2A191CFF-67B4-45A0-9450-3BBE30D4226B}" type="slidenum">
              <a:rPr lang="ru-RU" smtClean="0"/>
              <a:pPr/>
              <a:t>13</a:t>
            </a:fld>
            <a:endParaRPr lang="ru-RU"/>
          </a:p>
        </p:txBody>
      </p:sp>
    </p:spTree>
    <p:extLst>
      <p:ext uri="{BB962C8B-B14F-4D97-AF65-F5344CB8AC3E}">
        <p14:creationId xmlns:p14="http://schemas.microsoft.com/office/powerpoint/2010/main" val="42835812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088" y="1151461"/>
            <a:ext cx="7775122" cy="827180"/>
          </a:xfrm>
        </p:spPr>
        <p:txBody>
          <a:bodyPr>
            <a:normAutofit/>
          </a:bodyPr>
          <a:lstStyle/>
          <a:p>
            <a:r>
              <a:rPr lang="ru-RU" sz="4000" dirty="0">
                <a:latin typeface="+mn-lt"/>
              </a:rPr>
              <a:t>Спасибо за внимание!</a:t>
            </a:r>
          </a:p>
        </p:txBody>
      </p:sp>
      <p:sp>
        <p:nvSpPr>
          <p:cNvPr id="3" name="Объект 2"/>
          <p:cNvSpPr>
            <a:spLocks noGrp="1"/>
          </p:cNvSpPr>
          <p:nvPr>
            <p:ph idx="1"/>
          </p:nvPr>
        </p:nvSpPr>
        <p:spPr>
          <a:xfrm>
            <a:off x="827088" y="1978641"/>
            <a:ext cx="7844789" cy="2123096"/>
          </a:xfrm>
        </p:spPr>
        <p:txBody>
          <a:bodyPr>
            <a:normAutofit/>
          </a:bodyPr>
          <a:lstStyle/>
          <a:p>
            <a:pPr marL="0" indent="0" algn="just">
              <a:lnSpc>
                <a:spcPct val="160000"/>
              </a:lnSpc>
              <a:buNone/>
            </a:pPr>
            <a:r>
              <a:rPr lang="ru-RU" sz="1400" i="1" dirty="0"/>
              <a:t>Подготовлено по заказу Министерства финансов Российской Федерации в ходе реализации совместного Проекта Российской Федерации и Международного банка реконструкции и развития «Содействие повышению уровня финансовой грамотности населения и развитию финансового образования в Российской Федерации» в рамках «Конкурсной поддержки инициатив в области развития финансовой грамотности и защиты прав потребителей»</a:t>
            </a:r>
            <a:endParaRPr lang="ru-RU" i="1" dirty="0"/>
          </a:p>
        </p:txBody>
      </p:sp>
      <p:sp>
        <p:nvSpPr>
          <p:cNvPr id="4" name="Заголовок 1"/>
          <p:cNvSpPr txBox="1">
            <a:spLocks/>
          </p:cNvSpPr>
          <p:nvPr/>
        </p:nvSpPr>
        <p:spPr>
          <a:xfrm>
            <a:off x="3131018" y="3096802"/>
            <a:ext cx="7775122" cy="82718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ru-RU" sz="4000" dirty="0">
              <a:latin typeface="+mn-lt"/>
            </a:endParaRPr>
          </a:p>
        </p:txBody>
      </p:sp>
      <p:sp>
        <p:nvSpPr>
          <p:cNvPr id="5" name="Slide Number Placeholder 4"/>
          <p:cNvSpPr>
            <a:spLocks noGrp="1"/>
          </p:cNvSpPr>
          <p:nvPr>
            <p:ph type="sldNum" sz="quarter" idx="12"/>
          </p:nvPr>
        </p:nvSpPr>
        <p:spPr/>
        <p:txBody>
          <a:bodyPr/>
          <a:lstStyle/>
          <a:p>
            <a:fld id="{2A191CFF-67B4-45A0-9450-3BBE30D4226B}" type="slidenum">
              <a:rPr lang="ru-RU" smtClean="0"/>
              <a:pPr/>
              <a:t>14</a:t>
            </a:fld>
            <a:endParaRPr lang="ru-RU"/>
          </a:p>
        </p:txBody>
      </p:sp>
    </p:spTree>
    <p:extLst>
      <p:ext uri="{BB962C8B-B14F-4D97-AF65-F5344CB8AC3E}">
        <p14:creationId xmlns:p14="http://schemas.microsoft.com/office/powerpoint/2010/main" val="28157794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5945" y="1106745"/>
            <a:ext cx="7565091" cy="636952"/>
          </a:xfrm>
        </p:spPr>
        <p:txBody>
          <a:bodyPr>
            <a:normAutofit/>
          </a:bodyPr>
          <a:lstStyle/>
          <a:p>
            <a:r>
              <a:rPr lang="ru-RU" sz="3200" b="1" dirty="0"/>
              <a:t>Зачем нужны личные сбережения</a:t>
            </a:r>
            <a:endParaRPr lang="ru-RU" sz="3200" dirty="0">
              <a:latin typeface="+mn-lt"/>
            </a:endParaRPr>
          </a:p>
        </p:txBody>
      </p:sp>
      <p:sp>
        <p:nvSpPr>
          <p:cNvPr id="3" name="Объект 2"/>
          <p:cNvSpPr>
            <a:spLocks noGrp="1"/>
          </p:cNvSpPr>
          <p:nvPr>
            <p:ph idx="1"/>
          </p:nvPr>
        </p:nvSpPr>
        <p:spPr>
          <a:xfrm>
            <a:off x="753123" y="1916200"/>
            <a:ext cx="7498079" cy="4244061"/>
          </a:xfrm>
        </p:spPr>
        <p:txBody>
          <a:bodyPr>
            <a:normAutofit fontScale="40000" lnSpcReduction="20000"/>
          </a:bodyPr>
          <a:lstStyle/>
          <a:p>
            <a:pPr marL="0" indent="0">
              <a:buNone/>
            </a:pPr>
            <a:r>
              <a:rPr lang="ru-RU" sz="4400" b="1" dirty="0"/>
              <a:t>Работая, делая карьеру, воспитывая детей и ухаживая за родственниками, помните, что:</a:t>
            </a:r>
          </a:p>
          <a:p>
            <a:endParaRPr lang="ru-RU" sz="4400" b="1" dirty="0"/>
          </a:p>
          <a:p>
            <a:pPr marL="0" indent="0">
              <a:buNone/>
            </a:pPr>
            <a:r>
              <a:rPr lang="ru-RU" sz="4400" b="1" dirty="0"/>
              <a:t>В любых жизненных обстоятельствах необходимо:</a:t>
            </a:r>
            <a:endParaRPr lang="ru-RU" sz="4400" dirty="0"/>
          </a:p>
          <a:p>
            <a:pPr marL="285750" lvl="0" indent="-285750">
              <a:buFont typeface="Wingdings" panose="05000000000000000000" pitchFamily="2" charset="2"/>
              <a:buChar char="Ø"/>
            </a:pPr>
            <a:r>
              <a:rPr lang="ru-RU" sz="4400" dirty="0"/>
              <a:t>Делать накопления на личном счете</a:t>
            </a:r>
          </a:p>
          <a:p>
            <a:pPr marL="285750" lvl="0" indent="-285750">
              <a:buFont typeface="Wingdings" panose="05000000000000000000" pitchFamily="2" charset="2"/>
              <a:buChar char="Ø"/>
            </a:pPr>
            <a:r>
              <a:rPr lang="ru-RU" sz="4400" dirty="0"/>
              <a:t>Получать хотя бы небольшие собственные средства</a:t>
            </a:r>
          </a:p>
          <a:p>
            <a:pPr marL="285750" lvl="0" indent="-285750">
              <a:buFont typeface="Wingdings" panose="05000000000000000000" pitchFamily="2" charset="2"/>
              <a:buChar char="Ø"/>
            </a:pPr>
            <a:r>
              <a:rPr lang="ru-RU" sz="4400" dirty="0"/>
              <a:t>Стараться сохранить трудовой стаж</a:t>
            </a:r>
          </a:p>
          <a:p>
            <a:pPr marL="285750" lvl="0" indent="-285750">
              <a:buFont typeface="Wingdings" panose="05000000000000000000" pitchFamily="2" charset="2"/>
              <a:buChar char="Ø"/>
            </a:pPr>
            <a:r>
              <a:rPr lang="ru-RU" sz="4400" dirty="0"/>
              <a:t>Держать в голове отдаленное будущее – заранее планировать пенсию</a:t>
            </a:r>
          </a:p>
          <a:p>
            <a:pPr marL="285750" lvl="0" indent="-285750">
              <a:buFont typeface="Wingdings" panose="05000000000000000000" pitchFamily="2" charset="2"/>
              <a:buChar char="Ø"/>
            </a:pPr>
            <a:endParaRPr lang="ru-RU" sz="4400" dirty="0"/>
          </a:p>
          <a:p>
            <a:pPr marL="0" indent="0">
              <a:buNone/>
            </a:pPr>
            <a:r>
              <a:rPr lang="ru-RU" sz="4400" b="1" dirty="0"/>
              <a:t>В Ваши собственные финансовые цели нужно включить</a:t>
            </a:r>
            <a:r>
              <a:rPr lang="ru-RU" sz="4400" dirty="0"/>
              <a:t>:</a:t>
            </a:r>
          </a:p>
          <a:p>
            <a:pPr marL="285750" lvl="0" indent="-285750">
              <a:buFont typeface="Wingdings" panose="05000000000000000000" pitchFamily="2" charset="2"/>
              <a:buChar char="Ø"/>
            </a:pPr>
            <a:r>
              <a:rPr lang="ru-RU" sz="4400" dirty="0"/>
              <a:t>Создание личной подушки финансовой безопасности – то, что спасет Вас, если Вы окажетесь одна и без средств общего бюджета</a:t>
            </a:r>
          </a:p>
          <a:p>
            <a:pPr marL="285750" lvl="0" indent="-285750">
              <a:buFont typeface="Wingdings" panose="05000000000000000000" pitchFamily="2" charset="2"/>
              <a:buChar char="Ø"/>
            </a:pPr>
            <a:r>
              <a:rPr lang="ru-RU" sz="4400" dirty="0"/>
              <a:t>Сбережения на пенсию – Ваши личные сбережения на счастливую и спокойную старость</a:t>
            </a:r>
          </a:p>
        </p:txBody>
      </p:sp>
      <p:sp>
        <p:nvSpPr>
          <p:cNvPr id="4" name="Slide Number Placeholder 3"/>
          <p:cNvSpPr>
            <a:spLocks noGrp="1"/>
          </p:cNvSpPr>
          <p:nvPr>
            <p:ph type="sldNum" sz="quarter" idx="12"/>
          </p:nvPr>
        </p:nvSpPr>
        <p:spPr/>
        <p:txBody>
          <a:bodyPr/>
          <a:lstStyle/>
          <a:p>
            <a:fld id="{2A191CFF-67B4-45A0-9450-3BBE30D4226B}" type="slidenum">
              <a:rPr lang="ru-RU" smtClean="0"/>
              <a:pPr/>
              <a:t>2</a:t>
            </a:fld>
            <a:endParaRPr lang="ru-RU"/>
          </a:p>
        </p:txBody>
      </p:sp>
    </p:spTree>
    <p:extLst>
      <p:ext uri="{BB962C8B-B14F-4D97-AF65-F5344CB8AC3E}">
        <p14:creationId xmlns:p14="http://schemas.microsoft.com/office/powerpoint/2010/main" val="3336783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3644" y="795894"/>
            <a:ext cx="7565091" cy="636952"/>
          </a:xfrm>
        </p:spPr>
        <p:txBody>
          <a:bodyPr>
            <a:normAutofit/>
          </a:bodyPr>
          <a:lstStyle/>
          <a:p>
            <a:r>
              <a:rPr lang="ru-RU" sz="3200" b="1" dirty="0"/>
              <a:t>Обеспечиваем собственный доход</a:t>
            </a:r>
            <a:endParaRPr lang="ru-RU" sz="3200" dirty="0">
              <a:latin typeface="+mn-lt"/>
            </a:endParaRPr>
          </a:p>
        </p:txBody>
      </p:sp>
      <p:sp>
        <p:nvSpPr>
          <p:cNvPr id="7" name="Прямоугольник 6"/>
          <p:cNvSpPr/>
          <p:nvPr/>
        </p:nvSpPr>
        <p:spPr>
          <a:xfrm>
            <a:off x="424068" y="1414159"/>
            <a:ext cx="8454887" cy="1015663"/>
          </a:xfrm>
          <a:prstGeom prst="rect">
            <a:avLst/>
          </a:prstGeom>
        </p:spPr>
        <p:txBody>
          <a:bodyPr wrap="square">
            <a:spAutoFit/>
          </a:bodyPr>
          <a:lstStyle/>
          <a:p>
            <a:pPr>
              <a:buFont typeface="Wingdings" panose="05000000000000000000" pitchFamily="2" charset="2"/>
              <a:buChar char="Ø"/>
            </a:pPr>
            <a:r>
              <a:rPr lang="ru-RU" sz="1200" b="1" dirty="0"/>
              <a:t>Работа</a:t>
            </a:r>
          </a:p>
          <a:p>
            <a:pPr>
              <a:buFont typeface="Wingdings" panose="05000000000000000000" pitchFamily="2" charset="2"/>
              <a:buChar char="Ø"/>
            </a:pPr>
            <a:r>
              <a:rPr lang="ru-RU" sz="1200" b="1" dirty="0"/>
              <a:t>Подработка</a:t>
            </a:r>
          </a:p>
          <a:p>
            <a:pPr>
              <a:buFont typeface="Wingdings" panose="05000000000000000000" pitchFamily="2" charset="2"/>
              <a:buChar char="Ø"/>
            </a:pPr>
            <a:r>
              <a:rPr lang="ru-RU" sz="1200" b="1" dirty="0"/>
              <a:t>Удаленная работа через Интернет</a:t>
            </a:r>
          </a:p>
          <a:p>
            <a:r>
              <a:rPr lang="ru-RU" sz="1200" dirty="0"/>
              <a:t>На сайте по поиску вакансий </a:t>
            </a:r>
            <a:r>
              <a:rPr lang="en-US" sz="1200" dirty="0" err="1"/>
              <a:t>hh</a:t>
            </a:r>
            <a:r>
              <a:rPr lang="ru-RU" sz="1200" dirty="0"/>
              <a:t>.</a:t>
            </a:r>
            <a:r>
              <a:rPr lang="en-US" sz="1200" dirty="0" err="1"/>
              <a:t>ru</a:t>
            </a:r>
            <a:r>
              <a:rPr lang="en-US" sz="1200" dirty="0"/>
              <a:t> </a:t>
            </a:r>
            <a:r>
              <a:rPr lang="ru-RU" sz="1200" dirty="0"/>
              <a:t>можно найти разные варианты удаленной работы на полный день или на несколько часов по разным специальностям, например:</a:t>
            </a:r>
          </a:p>
        </p:txBody>
      </p:sp>
      <p:graphicFrame>
        <p:nvGraphicFramePr>
          <p:cNvPr id="8" name="Таблица 7"/>
          <p:cNvGraphicFramePr>
            <a:graphicFrameLocks noGrp="1"/>
          </p:cNvGraphicFramePr>
          <p:nvPr>
            <p:extLst>
              <p:ext uri="{D42A27DB-BD31-4B8C-83A1-F6EECF244321}">
                <p14:modId xmlns:p14="http://schemas.microsoft.com/office/powerpoint/2010/main" val="1581997252"/>
              </p:ext>
            </p:extLst>
          </p:nvPr>
        </p:nvGraphicFramePr>
        <p:xfrm>
          <a:off x="2381267" y="2384141"/>
          <a:ext cx="5256584" cy="1166837"/>
        </p:xfrm>
        <a:graphic>
          <a:graphicData uri="http://schemas.openxmlformats.org/drawingml/2006/table">
            <a:tbl>
              <a:tblPr firstRow="1" firstCol="1" bandRow="1">
                <a:tableStyleId>{BDBED569-4797-4DF1-A0F4-6AAB3CD982D8}</a:tableStyleId>
              </a:tblPr>
              <a:tblGrid>
                <a:gridCol w="5256584">
                  <a:extLst>
                    <a:ext uri="{9D8B030D-6E8A-4147-A177-3AD203B41FA5}">
                      <a16:colId xmlns="" xmlns:a16="http://schemas.microsoft.com/office/drawing/2014/main" val="20000"/>
                    </a:ext>
                  </a:extLst>
                </a:gridCol>
              </a:tblGrid>
              <a:tr h="206717">
                <a:tc>
                  <a:txBody>
                    <a:bodyPr/>
                    <a:lstStyle/>
                    <a:p>
                      <a:pPr>
                        <a:spcAft>
                          <a:spcPts val="0"/>
                        </a:spcAft>
                      </a:pPr>
                      <a:r>
                        <a:rPr lang="ru-RU" sz="900" dirty="0">
                          <a:effectLst/>
                        </a:rPr>
                        <a:t>Вакансия</a:t>
                      </a:r>
                      <a:endParaRPr lang="ru-RU" sz="900" dirty="0">
                        <a:effectLst/>
                        <a:latin typeface="Times New Roman"/>
                        <a:ea typeface="MS Mincho"/>
                      </a:endParaRPr>
                    </a:p>
                  </a:txBody>
                  <a:tcPr marL="68580" marR="68580" marT="0" marB="0"/>
                </a:tc>
                <a:extLst>
                  <a:ext uri="{0D108BD9-81ED-4DB2-BD59-A6C34878D82A}">
                    <a16:rowId xmlns="" xmlns:a16="http://schemas.microsoft.com/office/drawing/2014/main" val="10000"/>
                  </a:ext>
                </a:extLst>
              </a:tr>
              <a:tr h="0">
                <a:tc>
                  <a:txBody>
                    <a:bodyPr/>
                    <a:lstStyle/>
                    <a:p>
                      <a:pPr>
                        <a:spcAft>
                          <a:spcPts val="0"/>
                        </a:spcAft>
                      </a:pPr>
                      <a:r>
                        <a:rPr lang="ru-RU" sz="900" dirty="0">
                          <a:effectLst/>
                        </a:rPr>
                        <a:t>Разработчик электронных курсов</a:t>
                      </a:r>
                      <a:endParaRPr lang="ru-RU" sz="900" dirty="0">
                        <a:effectLst/>
                        <a:latin typeface="Times New Roman"/>
                        <a:ea typeface="MS Mincho"/>
                      </a:endParaRPr>
                    </a:p>
                  </a:txBody>
                  <a:tcPr marL="68580" marR="68580" marT="0" marB="0"/>
                </a:tc>
                <a:extLst>
                  <a:ext uri="{0D108BD9-81ED-4DB2-BD59-A6C34878D82A}">
                    <a16:rowId xmlns="" xmlns:a16="http://schemas.microsoft.com/office/drawing/2014/main" val="10001"/>
                  </a:ext>
                </a:extLst>
              </a:tr>
              <a:tr h="0">
                <a:tc>
                  <a:txBody>
                    <a:bodyPr/>
                    <a:lstStyle/>
                    <a:p>
                      <a:pPr>
                        <a:spcAft>
                          <a:spcPts val="0"/>
                        </a:spcAft>
                      </a:pPr>
                      <a:r>
                        <a:rPr lang="ru-RU" sz="900">
                          <a:effectLst/>
                        </a:rPr>
                        <a:t>Менеджер по контекстной рекламе</a:t>
                      </a:r>
                      <a:endParaRPr lang="ru-RU" sz="900">
                        <a:effectLst/>
                        <a:latin typeface="Times New Roman"/>
                        <a:ea typeface="MS Mincho"/>
                      </a:endParaRPr>
                    </a:p>
                  </a:txBody>
                  <a:tcPr marL="68580" marR="68580" marT="0" marB="0"/>
                </a:tc>
                <a:extLst>
                  <a:ext uri="{0D108BD9-81ED-4DB2-BD59-A6C34878D82A}">
                    <a16:rowId xmlns="" xmlns:a16="http://schemas.microsoft.com/office/drawing/2014/main" val="10002"/>
                  </a:ext>
                </a:extLst>
              </a:tr>
              <a:tr h="0">
                <a:tc>
                  <a:txBody>
                    <a:bodyPr/>
                    <a:lstStyle/>
                    <a:p>
                      <a:pPr>
                        <a:spcAft>
                          <a:spcPts val="0"/>
                        </a:spcAft>
                      </a:pPr>
                      <a:r>
                        <a:rPr lang="ru-RU" sz="900" dirty="0">
                          <a:effectLst/>
                        </a:rPr>
                        <a:t>Удаленный преподаватель английского языка</a:t>
                      </a:r>
                      <a:endParaRPr lang="ru-RU" sz="900" dirty="0">
                        <a:effectLst/>
                        <a:latin typeface="Times New Roman"/>
                        <a:ea typeface="MS Mincho"/>
                      </a:endParaRPr>
                    </a:p>
                  </a:txBody>
                  <a:tcPr marL="68580" marR="68580" marT="0" marB="0"/>
                </a:tc>
                <a:extLst>
                  <a:ext uri="{0D108BD9-81ED-4DB2-BD59-A6C34878D82A}">
                    <a16:rowId xmlns="" xmlns:a16="http://schemas.microsoft.com/office/drawing/2014/main" val="10003"/>
                  </a:ext>
                </a:extLst>
              </a:tr>
              <a:tr h="0">
                <a:tc>
                  <a:txBody>
                    <a:bodyPr/>
                    <a:lstStyle/>
                    <a:p>
                      <a:pPr>
                        <a:spcAft>
                          <a:spcPts val="0"/>
                        </a:spcAft>
                      </a:pPr>
                      <a:r>
                        <a:rPr lang="ru-RU" sz="900" dirty="0">
                          <a:effectLst/>
                        </a:rPr>
                        <a:t>Менеджер по работе в социальных сетях</a:t>
                      </a:r>
                      <a:endParaRPr lang="ru-RU" sz="900" dirty="0">
                        <a:effectLst/>
                        <a:latin typeface="Times New Roman"/>
                        <a:ea typeface="MS Mincho"/>
                      </a:endParaRPr>
                    </a:p>
                  </a:txBody>
                  <a:tcPr marL="68580" marR="68580" marT="0" marB="0"/>
                </a:tc>
                <a:extLst>
                  <a:ext uri="{0D108BD9-81ED-4DB2-BD59-A6C34878D82A}">
                    <a16:rowId xmlns="" xmlns:a16="http://schemas.microsoft.com/office/drawing/2014/main" val="10004"/>
                  </a:ext>
                </a:extLst>
              </a:tr>
              <a:tr h="0">
                <a:tc>
                  <a:txBody>
                    <a:bodyPr/>
                    <a:lstStyle/>
                    <a:p>
                      <a:pPr>
                        <a:spcAft>
                          <a:spcPts val="0"/>
                        </a:spcAft>
                      </a:pPr>
                      <a:r>
                        <a:rPr lang="ru-RU" sz="900">
                          <a:effectLst/>
                        </a:rPr>
                        <a:t>Менеджер по продажам</a:t>
                      </a:r>
                      <a:endParaRPr lang="ru-RU" sz="900">
                        <a:effectLst/>
                        <a:latin typeface="Times New Roman"/>
                        <a:ea typeface="MS Mincho"/>
                      </a:endParaRPr>
                    </a:p>
                  </a:txBody>
                  <a:tcPr marL="68580" marR="68580" marT="0" marB="0"/>
                </a:tc>
                <a:extLst>
                  <a:ext uri="{0D108BD9-81ED-4DB2-BD59-A6C34878D82A}">
                    <a16:rowId xmlns="" xmlns:a16="http://schemas.microsoft.com/office/drawing/2014/main" val="10005"/>
                  </a:ext>
                </a:extLst>
              </a:tr>
              <a:tr h="0">
                <a:tc>
                  <a:txBody>
                    <a:bodyPr/>
                    <a:lstStyle/>
                    <a:p>
                      <a:pPr>
                        <a:spcAft>
                          <a:spcPts val="0"/>
                        </a:spcAft>
                      </a:pPr>
                      <a:r>
                        <a:rPr lang="ru-RU" sz="900">
                          <a:effectLst/>
                        </a:rPr>
                        <a:t>Редактор электронного СМИ</a:t>
                      </a:r>
                      <a:endParaRPr lang="ru-RU" sz="900">
                        <a:effectLst/>
                        <a:latin typeface="Times New Roman"/>
                        <a:ea typeface="MS Mincho"/>
                      </a:endParaRPr>
                    </a:p>
                  </a:txBody>
                  <a:tcPr marL="68580" marR="68580" marT="0" marB="0"/>
                </a:tc>
                <a:extLst>
                  <a:ext uri="{0D108BD9-81ED-4DB2-BD59-A6C34878D82A}">
                    <a16:rowId xmlns="" xmlns:a16="http://schemas.microsoft.com/office/drawing/2014/main" val="10006"/>
                  </a:ext>
                </a:extLst>
              </a:tr>
              <a:tr h="0">
                <a:tc>
                  <a:txBody>
                    <a:bodyPr/>
                    <a:lstStyle/>
                    <a:p>
                      <a:pPr>
                        <a:spcAft>
                          <a:spcPts val="0"/>
                        </a:spcAft>
                      </a:pPr>
                      <a:r>
                        <a:rPr lang="ru-RU" sz="900" dirty="0" err="1">
                          <a:effectLst/>
                        </a:rPr>
                        <a:t>Web</a:t>
                      </a:r>
                      <a:r>
                        <a:rPr lang="ru-RU" sz="900" dirty="0">
                          <a:effectLst/>
                        </a:rPr>
                        <a:t>-дизайнер</a:t>
                      </a:r>
                      <a:endParaRPr lang="ru-RU" sz="900" dirty="0">
                        <a:effectLst/>
                        <a:latin typeface="Times New Roman"/>
                        <a:ea typeface="MS Mincho"/>
                      </a:endParaRPr>
                    </a:p>
                  </a:txBody>
                  <a:tcPr marL="68580" marR="68580" marT="0" marB="0"/>
                </a:tc>
                <a:extLst>
                  <a:ext uri="{0D108BD9-81ED-4DB2-BD59-A6C34878D82A}">
                    <a16:rowId xmlns="" xmlns:a16="http://schemas.microsoft.com/office/drawing/2014/main" val="10007"/>
                  </a:ext>
                </a:extLst>
              </a:tr>
            </a:tbl>
          </a:graphicData>
        </a:graphic>
      </p:graphicFrame>
      <p:sp>
        <p:nvSpPr>
          <p:cNvPr id="9" name="Прямоугольник 8"/>
          <p:cNvSpPr/>
          <p:nvPr/>
        </p:nvSpPr>
        <p:spPr>
          <a:xfrm>
            <a:off x="424068" y="3550978"/>
            <a:ext cx="888385" cy="276999"/>
          </a:xfrm>
          <a:prstGeom prst="rect">
            <a:avLst/>
          </a:prstGeom>
        </p:spPr>
        <p:txBody>
          <a:bodyPr wrap="none">
            <a:spAutoFit/>
          </a:bodyPr>
          <a:lstStyle/>
          <a:p>
            <a:pPr>
              <a:buFont typeface="Wingdings" panose="05000000000000000000" pitchFamily="2" charset="2"/>
              <a:buChar char="Ø"/>
            </a:pPr>
            <a:r>
              <a:rPr lang="ru-RU" sz="1200" b="1" dirty="0"/>
              <a:t>Фриланс</a:t>
            </a:r>
          </a:p>
        </p:txBody>
      </p:sp>
      <p:graphicFrame>
        <p:nvGraphicFramePr>
          <p:cNvPr id="10" name="Таблица 9"/>
          <p:cNvGraphicFramePr>
            <a:graphicFrameLocks noGrp="1"/>
          </p:cNvGraphicFramePr>
          <p:nvPr>
            <p:extLst>
              <p:ext uri="{D42A27DB-BD31-4B8C-83A1-F6EECF244321}">
                <p14:modId xmlns:p14="http://schemas.microsoft.com/office/powerpoint/2010/main" val="887375466"/>
              </p:ext>
            </p:extLst>
          </p:nvPr>
        </p:nvGraphicFramePr>
        <p:xfrm>
          <a:off x="2381267" y="3735700"/>
          <a:ext cx="4752528" cy="1036320"/>
        </p:xfrm>
        <a:graphic>
          <a:graphicData uri="http://schemas.openxmlformats.org/drawingml/2006/table">
            <a:tbl>
              <a:tblPr firstRow="1" bandRow="1">
                <a:tableStyleId>{22838BEF-8BB2-4498-84A7-C5851F593DF1}</a:tableStyleId>
              </a:tblPr>
              <a:tblGrid>
                <a:gridCol w="2376264">
                  <a:extLst>
                    <a:ext uri="{9D8B030D-6E8A-4147-A177-3AD203B41FA5}">
                      <a16:colId xmlns="" xmlns:a16="http://schemas.microsoft.com/office/drawing/2014/main" val="20000"/>
                    </a:ext>
                  </a:extLst>
                </a:gridCol>
                <a:gridCol w="2376264">
                  <a:extLst>
                    <a:ext uri="{9D8B030D-6E8A-4147-A177-3AD203B41FA5}">
                      <a16:colId xmlns="" xmlns:a16="http://schemas.microsoft.com/office/drawing/2014/main" val="20001"/>
                    </a:ext>
                  </a:extLst>
                </a:gridCol>
              </a:tblGrid>
              <a:tr h="21901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100" dirty="0"/>
                        <a:t>Weblancer.net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100" dirty="0"/>
                        <a:t>Freelansim.ru </a:t>
                      </a:r>
                    </a:p>
                  </a:txBody>
                  <a:tcPr/>
                </a:tc>
                <a:extLst>
                  <a:ext uri="{0D108BD9-81ED-4DB2-BD59-A6C34878D82A}">
                    <a16:rowId xmlns="" xmlns:a16="http://schemas.microsoft.com/office/drawing/2014/main" val="10000"/>
                  </a:ext>
                </a:extLst>
              </a:tr>
              <a:tr h="21901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100" dirty="0"/>
                        <a:t>Freelancee.ru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100" dirty="0"/>
                        <a:t>Fl.ru </a:t>
                      </a:r>
                    </a:p>
                  </a:txBody>
                  <a:tcPr/>
                </a:tc>
                <a:extLst>
                  <a:ext uri="{0D108BD9-81ED-4DB2-BD59-A6C34878D82A}">
                    <a16:rowId xmlns="" xmlns:a16="http://schemas.microsoft.com/office/drawing/2014/main" val="10001"/>
                  </a:ext>
                </a:extLst>
              </a:tr>
              <a:tr h="219014">
                <a:tc>
                  <a:txBody>
                    <a:bodyPr/>
                    <a:lstStyle/>
                    <a:p>
                      <a:r>
                        <a:rPr lang="ru-RU" sz="1100" dirty="0"/>
                        <a:t>Freelancehunt.com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100" dirty="0"/>
                        <a:t>FreelanceJob.ru</a:t>
                      </a:r>
                    </a:p>
                  </a:txBody>
                  <a:tcPr/>
                </a:tc>
                <a:extLst>
                  <a:ext uri="{0D108BD9-81ED-4DB2-BD59-A6C34878D82A}">
                    <a16:rowId xmlns="" xmlns:a16="http://schemas.microsoft.com/office/drawing/2014/main" val="10002"/>
                  </a:ext>
                </a:extLst>
              </a:tr>
              <a:tr h="219014">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Youdo.com</a:t>
                      </a:r>
                      <a:endParaRPr lang="ru-RU" sz="1100" dirty="0"/>
                    </a:p>
                  </a:txBody>
                  <a:tcPr/>
                </a:tc>
                <a:tc hMerge="1">
                  <a:txBody>
                    <a:bodyPr/>
                    <a:lstStyle/>
                    <a:p>
                      <a:endParaRPr lang="ru-RU" sz="1100" dirty="0"/>
                    </a:p>
                  </a:txBody>
                  <a:tcPr/>
                </a:tc>
                <a:extLst>
                  <a:ext uri="{0D108BD9-81ED-4DB2-BD59-A6C34878D82A}">
                    <a16:rowId xmlns="" xmlns:a16="http://schemas.microsoft.com/office/drawing/2014/main" val="10003"/>
                  </a:ext>
                </a:extLst>
              </a:tr>
            </a:tbl>
          </a:graphicData>
        </a:graphic>
      </p:graphicFrame>
      <p:sp>
        <p:nvSpPr>
          <p:cNvPr id="11" name="Прямоугольник 10"/>
          <p:cNvSpPr/>
          <p:nvPr/>
        </p:nvSpPr>
        <p:spPr>
          <a:xfrm>
            <a:off x="424068" y="4719012"/>
            <a:ext cx="8150090" cy="1384995"/>
          </a:xfrm>
          <a:prstGeom prst="rect">
            <a:avLst/>
          </a:prstGeom>
        </p:spPr>
        <p:txBody>
          <a:bodyPr wrap="square">
            <a:spAutoFit/>
          </a:bodyPr>
          <a:lstStyle/>
          <a:p>
            <a:pPr>
              <a:buFont typeface="Wingdings" panose="05000000000000000000" pitchFamily="2" charset="2"/>
              <a:buChar char="Ø"/>
            </a:pPr>
            <a:r>
              <a:rPr lang="ru-RU" sz="1200" b="1" dirty="0"/>
              <a:t>Сделать хобби источником заработка</a:t>
            </a:r>
          </a:p>
          <a:p>
            <a:pPr>
              <a:buFont typeface="Wingdings" panose="05000000000000000000" pitchFamily="2" charset="2"/>
              <a:buChar char="Ø"/>
            </a:pPr>
            <a:endParaRPr lang="ru-RU" sz="1200" b="1" dirty="0"/>
          </a:p>
          <a:p>
            <a:r>
              <a:rPr lang="ru-RU" sz="1200" b="1" dirty="0"/>
              <a:t>Универсальные сайты продаж, например: </a:t>
            </a:r>
            <a:r>
              <a:rPr lang="ru-RU" sz="1200" u="sng" dirty="0">
                <a:hlinkClick r:id="rId3"/>
              </a:rPr>
              <a:t>https://www.avito.ru</a:t>
            </a:r>
            <a:endParaRPr lang="ru-RU" sz="1200" b="1" dirty="0"/>
          </a:p>
          <a:p>
            <a:r>
              <a:rPr lang="ru-RU" sz="1200" b="1" dirty="0"/>
              <a:t>Специализированные ресурсы, такие как: </a:t>
            </a:r>
            <a:r>
              <a:rPr lang="ru-RU" sz="1200" u="sng" dirty="0">
                <a:hlinkClick r:id="rId4"/>
              </a:rPr>
              <a:t>http://www.livemaster.ru</a:t>
            </a:r>
            <a:r>
              <a:rPr lang="ru-RU" sz="1200" dirty="0"/>
              <a:t>, </a:t>
            </a:r>
            <a:r>
              <a:rPr lang="ru-RU" sz="1200" u="sng" dirty="0">
                <a:hlinkClick r:id="rId5"/>
              </a:rPr>
              <a:t>https://spinbo.ru</a:t>
            </a:r>
            <a:endParaRPr lang="ru-RU" sz="1200" b="1" dirty="0"/>
          </a:p>
          <a:p>
            <a:pPr>
              <a:buFont typeface="Wingdings" panose="05000000000000000000" pitchFamily="2" charset="2"/>
              <a:buChar char="Ø"/>
            </a:pPr>
            <a:endParaRPr lang="ru-RU" sz="1200" b="1" dirty="0"/>
          </a:p>
          <a:p>
            <a:r>
              <a:rPr lang="ru-RU" sz="1200" b="1" dirty="0"/>
              <a:t>Даже если вы привязаны к дому, вы тоже можете получать хорошую зарплату и иметь трудовой стаж!</a:t>
            </a:r>
          </a:p>
          <a:p>
            <a:r>
              <a:rPr lang="ru-RU" sz="1200" b="1" dirty="0"/>
              <a:t>Помните, что стаж влияет на будущую пенсию!  </a:t>
            </a:r>
          </a:p>
        </p:txBody>
      </p:sp>
      <p:sp>
        <p:nvSpPr>
          <p:cNvPr id="3" name="Slide Number Placeholder 2"/>
          <p:cNvSpPr>
            <a:spLocks noGrp="1"/>
          </p:cNvSpPr>
          <p:nvPr>
            <p:ph type="sldNum" sz="quarter" idx="12"/>
          </p:nvPr>
        </p:nvSpPr>
        <p:spPr/>
        <p:txBody>
          <a:bodyPr/>
          <a:lstStyle/>
          <a:p>
            <a:fld id="{2A191CFF-67B4-45A0-9450-3BBE30D4226B}" type="slidenum">
              <a:rPr lang="ru-RU" smtClean="0"/>
              <a:pPr/>
              <a:t>3</a:t>
            </a:fld>
            <a:endParaRPr lang="ru-RU"/>
          </a:p>
        </p:txBody>
      </p:sp>
    </p:spTree>
    <p:extLst>
      <p:ext uri="{BB962C8B-B14F-4D97-AF65-F5344CB8AC3E}">
        <p14:creationId xmlns:p14="http://schemas.microsoft.com/office/powerpoint/2010/main" val="737719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2160" y="1079730"/>
            <a:ext cx="8699679" cy="636952"/>
          </a:xfrm>
        </p:spPr>
        <p:txBody>
          <a:bodyPr>
            <a:noAutofit/>
          </a:bodyPr>
          <a:lstStyle/>
          <a:p>
            <a:r>
              <a:rPr lang="ru-RU" sz="3200" b="1" dirty="0"/>
              <a:t>Перерывы в трудовом стаже и страховая пенсия</a:t>
            </a:r>
            <a:endParaRPr lang="ru-RU" sz="3200" dirty="0">
              <a:latin typeface="+mn-lt"/>
            </a:endParaRPr>
          </a:p>
        </p:txBody>
      </p:sp>
      <p:sp>
        <p:nvSpPr>
          <p:cNvPr id="7" name="Объект 6"/>
          <p:cNvSpPr>
            <a:spLocks noGrp="1"/>
          </p:cNvSpPr>
          <p:nvPr>
            <p:ph idx="1"/>
          </p:nvPr>
        </p:nvSpPr>
        <p:spPr>
          <a:xfrm>
            <a:off x="378822" y="2090669"/>
            <a:ext cx="8386354" cy="4351338"/>
          </a:xfrm>
        </p:spPr>
        <p:txBody>
          <a:bodyPr>
            <a:normAutofit fontScale="55000" lnSpcReduction="20000"/>
          </a:bodyPr>
          <a:lstStyle/>
          <a:p>
            <a:pPr marL="0" indent="0">
              <a:buNone/>
            </a:pPr>
            <a:r>
              <a:rPr lang="ru-RU" b="1" dirty="0"/>
              <a:t>Страховая и накопительная пенсии – элементы государственной пенсионной системы</a:t>
            </a:r>
          </a:p>
          <a:p>
            <a:pPr marL="0" indent="0">
              <a:buNone/>
            </a:pPr>
            <a:r>
              <a:rPr lang="ru-RU" dirty="0"/>
              <a:t>Сумма страховой пенсии зависит от трех факторов:</a:t>
            </a:r>
          </a:p>
          <a:p>
            <a:pPr lvl="0"/>
            <a:r>
              <a:rPr lang="ru-RU" dirty="0"/>
              <a:t>Трудового стажа (чем дольше Вы работали, тем выше Ваша пенсия. Важно помнить, что в стаж идет только официальная работа – подработки и неофициальное устройство в стаж не входят)</a:t>
            </a:r>
          </a:p>
          <a:p>
            <a:pPr lvl="0"/>
            <a:r>
              <a:rPr lang="ru-RU" dirty="0"/>
              <a:t>Размера зарплаты (чем выше зарплата, тем выше пенсия)</a:t>
            </a:r>
          </a:p>
          <a:p>
            <a:pPr lvl="0"/>
            <a:r>
              <a:rPr lang="ru-RU" dirty="0"/>
              <a:t>Момент выхода на пенсию (женщины имеют право выйти на пенсию с </a:t>
            </a:r>
            <a:r>
              <a:rPr lang="ru-RU" dirty="0" smtClean="0"/>
              <a:t>60 </a:t>
            </a:r>
            <a:r>
              <a:rPr lang="ru-RU" dirty="0" smtClean="0"/>
              <a:t>лет (в настоящее время происходит поэтапное увеличение возраста выхода на пенсию, в 60 лет женщины будут выходить с 2028 года, в 2020 году женщины выходят на пенсию в возрасте 56,5 лет. </a:t>
            </a:r>
            <a:r>
              <a:rPr lang="ru-RU" dirty="0"/>
              <a:t>При этом продолжая работать, не оформляя пенсию, они могут увеличить размер выплат)</a:t>
            </a:r>
          </a:p>
          <a:p>
            <a:pPr marL="0" indent="0">
              <a:buNone/>
            </a:pPr>
            <a:r>
              <a:rPr lang="ru-RU" b="1" dirty="0"/>
              <a:t>Посчитать, на какую пенсию Вы можете рассчитывать в будущем, можно на сайте Пенсионного фонда РФ: </a:t>
            </a:r>
            <a:r>
              <a:rPr lang="ru-RU" u="sng" dirty="0">
                <a:hlinkClick r:id="rId3"/>
              </a:rPr>
              <a:t>http://www.pfrf.ru/eservices/calc/</a:t>
            </a:r>
            <a:endParaRPr lang="ru-RU" dirty="0"/>
          </a:p>
          <a:p>
            <a:pPr>
              <a:buFont typeface="Wingdings" panose="05000000000000000000" pitchFamily="2" charset="2"/>
              <a:buChar char="Ø"/>
            </a:pPr>
            <a:r>
              <a:rPr lang="ru-RU" dirty="0"/>
              <a:t>Получите выплаты по уходу за ребенком </a:t>
            </a:r>
          </a:p>
          <a:p>
            <a:pPr>
              <a:buFont typeface="Wingdings" panose="05000000000000000000" pitchFamily="2" charset="2"/>
              <a:buChar char="Ø"/>
            </a:pPr>
            <a:r>
              <a:rPr lang="ru-RU" dirty="0"/>
              <a:t>Позаботьтесь еще до беременности о приобретении необходимых навыков, которые помогут Вам найти удаленную работу после рождения детей, которая позволит Вам не терять стаж и получать дополнительный доход</a:t>
            </a:r>
          </a:p>
          <a:p>
            <a:pPr marL="0" indent="0">
              <a:buNone/>
            </a:pPr>
            <a:r>
              <a:rPr lang="ru-RU" b="1" dirty="0"/>
              <a:t>Имея собственный доход, вы делаете жизнь семьи безопаснее, бюджет больше, а свое будущее надежнее!</a:t>
            </a:r>
            <a:endParaRPr lang="ru-RU" dirty="0"/>
          </a:p>
          <a:p>
            <a:endParaRPr lang="ru-RU" dirty="0"/>
          </a:p>
        </p:txBody>
      </p:sp>
      <p:sp>
        <p:nvSpPr>
          <p:cNvPr id="3" name="Slide Number Placeholder 2"/>
          <p:cNvSpPr>
            <a:spLocks noGrp="1"/>
          </p:cNvSpPr>
          <p:nvPr>
            <p:ph type="sldNum" sz="quarter" idx="12"/>
          </p:nvPr>
        </p:nvSpPr>
        <p:spPr/>
        <p:txBody>
          <a:bodyPr/>
          <a:lstStyle/>
          <a:p>
            <a:fld id="{2A191CFF-67B4-45A0-9450-3BBE30D4226B}" type="slidenum">
              <a:rPr lang="ru-RU" smtClean="0"/>
              <a:pPr/>
              <a:t>4</a:t>
            </a:fld>
            <a:endParaRPr lang="ru-RU"/>
          </a:p>
        </p:txBody>
      </p:sp>
    </p:spTree>
    <p:extLst>
      <p:ext uri="{BB962C8B-B14F-4D97-AF65-F5344CB8AC3E}">
        <p14:creationId xmlns:p14="http://schemas.microsoft.com/office/powerpoint/2010/main" val="1133370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0607" y="1097232"/>
            <a:ext cx="8511602" cy="636952"/>
          </a:xfrm>
        </p:spPr>
        <p:txBody>
          <a:bodyPr>
            <a:noAutofit/>
          </a:bodyPr>
          <a:lstStyle/>
          <a:p>
            <a:r>
              <a:rPr lang="ru-RU" sz="3600" b="1" dirty="0"/>
              <a:t>Накопительная пенсия</a:t>
            </a:r>
            <a:endParaRPr lang="ru-RU" sz="3600" dirty="0">
              <a:latin typeface="+mn-lt"/>
            </a:endParaRPr>
          </a:p>
        </p:txBody>
      </p:sp>
      <p:sp>
        <p:nvSpPr>
          <p:cNvPr id="3" name="Объект 2"/>
          <p:cNvSpPr>
            <a:spLocks noGrp="1"/>
          </p:cNvSpPr>
          <p:nvPr>
            <p:ph idx="1"/>
          </p:nvPr>
        </p:nvSpPr>
        <p:spPr>
          <a:xfrm>
            <a:off x="275953" y="1734184"/>
            <a:ext cx="8716255" cy="4057016"/>
          </a:xfrm>
        </p:spPr>
        <p:txBody>
          <a:bodyPr>
            <a:normAutofit fontScale="55000" lnSpcReduction="20000"/>
          </a:bodyPr>
          <a:lstStyle/>
          <a:p>
            <a:pPr algn="just" fontAlgn="base"/>
            <a:r>
              <a:rPr lang="ru-RU" dirty="0"/>
              <a:t>Накопительная пенсия может формироваться у граждан 1967 года рождения и моложе в случае, если до конца 2015 был сделан  выбор в ее пользу</a:t>
            </a:r>
          </a:p>
          <a:p>
            <a:pPr algn="just" fontAlgn="base"/>
            <a:r>
              <a:rPr lang="ru-RU" dirty="0"/>
              <a:t>Гражданам 1967 года рождения и моложе представлялась возможность выбора варианта пенсионного обеспечения (формировать только страховую пенсию или формировать и страховую пенсию, и накопительную). </a:t>
            </a:r>
          </a:p>
          <a:p>
            <a:pPr fontAlgn="base"/>
            <a:r>
              <a:rPr lang="ru-RU" dirty="0"/>
              <a:t>Размер накопительной пенсии рассчитывается исходя из ожидаемого периода выплаты – 19,5 лет </a:t>
            </a:r>
            <a:r>
              <a:rPr lang="ru-RU" dirty="0" smtClean="0"/>
              <a:t>(252 </a:t>
            </a:r>
            <a:r>
              <a:rPr lang="ru-RU" dirty="0" smtClean="0"/>
              <a:t>месяца (по состоянию на конец 2019 г). </a:t>
            </a:r>
            <a:r>
              <a:rPr lang="ru-RU" dirty="0"/>
              <a:t>Чтобы рассчитать ежемесячный размер выплаты, надо общую сумму пенсионных накоплений, учтенную в специальной части индивидуального лицевого счета застрахованного лица, по состоянию на день, с которого назначается выплата, разделить на </a:t>
            </a:r>
            <a:r>
              <a:rPr lang="ru-RU" dirty="0" smtClean="0"/>
              <a:t>252 </a:t>
            </a:r>
            <a:r>
              <a:rPr lang="ru-RU" dirty="0" smtClean="0"/>
              <a:t>месяца .</a:t>
            </a:r>
            <a:endParaRPr lang="ru-RU" dirty="0"/>
          </a:p>
          <a:p>
            <a:pPr marL="0" indent="0" fontAlgn="base">
              <a:buNone/>
            </a:pPr>
            <a:r>
              <a:rPr lang="ru-RU" dirty="0"/>
              <a:t>Размер накопительной пенсии будет выше, если обратиться за назначением пенсии позднее приобретения права на указанную пенсию. Например, если обратиться за назначением пенсии на три года позднее, то сумма пенсионных накоплений будет делиться уже на </a:t>
            </a:r>
            <a:r>
              <a:rPr lang="ru-RU" dirty="0" smtClean="0"/>
              <a:t>216 </a:t>
            </a:r>
            <a:r>
              <a:rPr lang="ru-RU" dirty="0" smtClean="0"/>
              <a:t>месяца</a:t>
            </a:r>
            <a:r>
              <a:rPr lang="ru-RU" dirty="0"/>
              <a:t>.</a:t>
            </a:r>
          </a:p>
          <a:p>
            <a:pPr marL="0" indent="0" fontAlgn="base">
              <a:buNone/>
            </a:pPr>
            <a:endParaRPr lang="ru-RU" dirty="0"/>
          </a:p>
          <a:p>
            <a:pPr marL="0" indent="0" fontAlgn="base">
              <a:buNone/>
            </a:pPr>
            <a:r>
              <a:rPr lang="ru-RU" dirty="0"/>
              <a:t>Больше узнать о формировании страховой и накопительной пенсии вы можете на сайте Пенсионного фонда России: </a:t>
            </a:r>
            <a:r>
              <a:rPr lang="en-US" dirty="0">
                <a:hlinkClick r:id="rId3"/>
              </a:rPr>
              <a:t>http://www.pfrf.ru/</a:t>
            </a:r>
            <a:endParaRPr lang="ru-RU" dirty="0"/>
          </a:p>
          <a:p>
            <a:pPr marL="0" indent="0">
              <a:buNone/>
            </a:pPr>
            <a:endParaRPr lang="ru-RU" dirty="0"/>
          </a:p>
        </p:txBody>
      </p:sp>
      <p:sp>
        <p:nvSpPr>
          <p:cNvPr id="4" name="Slide Number Placeholder 3"/>
          <p:cNvSpPr>
            <a:spLocks noGrp="1"/>
          </p:cNvSpPr>
          <p:nvPr>
            <p:ph type="sldNum" sz="quarter" idx="12"/>
          </p:nvPr>
        </p:nvSpPr>
        <p:spPr/>
        <p:txBody>
          <a:bodyPr/>
          <a:lstStyle/>
          <a:p>
            <a:fld id="{2A191CFF-67B4-45A0-9450-3BBE30D4226B}" type="slidenum">
              <a:rPr lang="ru-RU" smtClean="0"/>
              <a:pPr/>
              <a:t>5</a:t>
            </a:fld>
            <a:endParaRPr lang="ru-RU"/>
          </a:p>
        </p:txBody>
      </p:sp>
    </p:spTree>
    <p:extLst>
      <p:ext uri="{BB962C8B-B14F-4D97-AF65-F5344CB8AC3E}">
        <p14:creationId xmlns:p14="http://schemas.microsoft.com/office/powerpoint/2010/main" val="19574947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822" y="1188672"/>
            <a:ext cx="8136526" cy="636952"/>
          </a:xfrm>
        </p:spPr>
        <p:txBody>
          <a:bodyPr>
            <a:normAutofit fontScale="90000"/>
          </a:bodyPr>
          <a:lstStyle/>
          <a:p>
            <a:r>
              <a:rPr lang="ru-RU" b="1" dirty="0"/>
              <a:t>Негосударственное пенсионное обеспечение</a:t>
            </a:r>
            <a:endParaRPr lang="ru-RU" dirty="0">
              <a:latin typeface="+mn-lt"/>
            </a:endParaRPr>
          </a:p>
        </p:txBody>
      </p:sp>
      <p:sp>
        <p:nvSpPr>
          <p:cNvPr id="3" name="Объект 2"/>
          <p:cNvSpPr>
            <a:spLocks noGrp="1"/>
          </p:cNvSpPr>
          <p:nvPr>
            <p:ph idx="1"/>
          </p:nvPr>
        </p:nvSpPr>
        <p:spPr>
          <a:xfrm>
            <a:off x="378822" y="2152196"/>
            <a:ext cx="8347167" cy="3686901"/>
          </a:xfrm>
        </p:spPr>
        <p:txBody>
          <a:bodyPr>
            <a:normAutofit fontScale="55000" lnSpcReduction="20000"/>
          </a:bodyPr>
          <a:lstStyle/>
          <a:p>
            <a:pPr marL="0" indent="0" algn="just" fontAlgn="base">
              <a:buNone/>
            </a:pPr>
            <a:r>
              <a:rPr lang="ru-RU" b="1" dirty="0"/>
              <a:t>Негосударственное пенсионное обеспечение (НПО) </a:t>
            </a:r>
            <a:r>
              <a:rPr lang="ru-RU" dirty="0"/>
              <a:t>является элементом пенсионной системы России и заключается в обеспечении граждан негосударственными пенсиями в соответствии с законодательством РФ на основании договора с негосударственным пенсионным фондом (НПФ).</a:t>
            </a:r>
            <a:endParaRPr lang="ru-RU" b="1" dirty="0"/>
          </a:p>
          <a:p>
            <a:pPr marL="0" indent="0" algn="just" fontAlgn="base">
              <a:buNone/>
            </a:pPr>
            <a:r>
              <a:rPr lang="ru-RU" b="1" dirty="0"/>
              <a:t>Негосударственное пенсионное обеспечение</a:t>
            </a:r>
            <a:r>
              <a:rPr lang="ru-RU" dirty="0"/>
              <a:t> осуществляется на добровольной основе в дополнение к обязательному пенсионному страхованию.</a:t>
            </a:r>
            <a:endParaRPr lang="ru-RU" b="1" dirty="0"/>
          </a:p>
          <a:p>
            <a:pPr marL="0" indent="0" algn="just">
              <a:buNone/>
            </a:pPr>
            <a:r>
              <a:rPr lang="ru-RU" b="1" dirty="0"/>
              <a:t>Негосударственным пенсионным фондом (НПФ) </a:t>
            </a:r>
            <a:r>
              <a:rPr lang="ru-RU" dirty="0"/>
              <a:t>называют некоммерческую организацию, которая собирает взносы от своих членов, инвестирует их в </a:t>
            </a:r>
            <a:r>
              <a:rPr lang="ru-RU" dirty="0" err="1"/>
              <a:t>низкорискованные</a:t>
            </a:r>
            <a:r>
              <a:rPr lang="ru-RU" dirty="0"/>
              <a:t> надежные активы и получает обратно с процентами прибыли.</a:t>
            </a:r>
          </a:p>
          <a:p>
            <a:pPr marL="0" indent="0" algn="just">
              <a:buNone/>
            </a:pPr>
            <a:r>
              <a:rPr lang="ru-RU" dirty="0"/>
              <a:t>НПФ оказывает услуги пенсионного обеспечения в соответствии с законодательством РФ и Пенсионными правилами фонда.</a:t>
            </a:r>
          </a:p>
          <a:p>
            <a:pPr marL="0" indent="0" algn="just">
              <a:buNone/>
            </a:pPr>
            <a:endParaRPr lang="ru-RU" b="1" dirty="0"/>
          </a:p>
          <a:p>
            <a:pPr marL="0" indent="0" algn="just">
              <a:buNone/>
            </a:pPr>
            <a:r>
              <a:rPr lang="ru-RU" dirty="0"/>
              <a:t>Познакомиться с услугами НПФ Вы можете, пройдя по ссылке: </a:t>
            </a:r>
            <a:r>
              <a:rPr lang="ru-RU" u="sng" dirty="0">
                <a:hlinkClick r:id="rId3"/>
              </a:rPr>
              <a:t>http://npf.investfunds.ru/</a:t>
            </a:r>
            <a:r>
              <a:rPr lang="ru-RU" dirty="0"/>
              <a:t>.</a:t>
            </a:r>
          </a:p>
          <a:p>
            <a:pPr marL="0" indent="0" algn="just">
              <a:buNone/>
            </a:pPr>
            <a:endParaRPr lang="ru-RU" dirty="0"/>
          </a:p>
          <a:p>
            <a:pPr marL="0" indent="0" algn="just">
              <a:buNone/>
            </a:pPr>
            <a:r>
              <a:rPr lang="ru-RU" b="1" dirty="0"/>
              <a:t>Если в силу каких-то обстоятельств у Вас маленький трудовой стаж, договор с НПФ может стать Вашим хорошим помощником и обеспечить Вам достойную пенсию</a:t>
            </a:r>
          </a:p>
          <a:p>
            <a:pPr>
              <a:buFontTx/>
              <a:buChar char="-"/>
            </a:pPr>
            <a:endParaRPr lang="ru-RU" dirty="0"/>
          </a:p>
          <a:p>
            <a:pPr marL="0" indent="0">
              <a:buNone/>
            </a:pPr>
            <a:endParaRPr lang="ru-RU" dirty="0"/>
          </a:p>
        </p:txBody>
      </p:sp>
      <p:sp>
        <p:nvSpPr>
          <p:cNvPr id="4" name="Slide Number Placeholder 3"/>
          <p:cNvSpPr>
            <a:spLocks noGrp="1"/>
          </p:cNvSpPr>
          <p:nvPr>
            <p:ph type="sldNum" sz="quarter" idx="12"/>
          </p:nvPr>
        </p:nvSpPr>
        <p:spPr/>
        <p:txBody>
          <a:bodyPr/>
          <a:lstStyle/>
          <a:p>
            <a:fld id="{2A191CFF-67B4-45A0-9450-3BBE30D4226B}" type="slidenum">
              <a:rPr lang="ru-RU" smtClean="0"/>
              <a:pPr/>
              <a:t>6</a:t>
            </a:fld>
            <a:endParaRPr lang="ru-RU"/>
          </a:p>
        </p:txBody>
      </p:sp>
    </p:spTree>
    <p:extLst>
      <p:ext uri="{BB962C8B-B14F-4D97-AF65-F5344CB8AC3E}">
        <p14:creationId xmlns:p14="http://schemas.microsoft.com/office/powerpoint/2010/main" val="24250395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275953" y="911226"/>
            <a:ext cx="7966710" cy="1074330"/>
          </a:xfrm>
        </p:spPr>
        <p:txBody>
          <a:bodyPr>
            <a:normAutofit/>
          </a:bodyPr>
          <a:lstStyle/>
          <a:p>
            <a:pPr marL="0" indent="0">
              <a:buNone/>
            </a:pPr>
            <a:r>
              <a:rPr lang="ru-RU" sz="3200" dirty="0"/>
              <a:t>Накопительное и рисковое страхование жизни</a:t>
            </a:r>
          </a:p>
        </p:txBody>
      </p:sp>
      <p:sp>
        <p:nvSpPr>
          <p:cNvPr id="6" name="Прямоугольник 5"/>
          <p:cNvSpPr/>
          <p:nvPr/>
        </p:nvSpPr>
        <p:spPr>
          <a:xfrm>
            <a:off x="275953" y="1763487"/>
            <a:ext cx="8515350" cy="3970318"/>
          </a:xfrm>
          <a:prstGeom prst="rect">
            <a:avLst/>
          </a:prstGeom>
        </p:spPr>
        <p:txBody>
          <a:bodyPr wrap="square">
            <a:spAutoFit/>
          </a:bodyPr>
          <a:lstStyle/>
          <a:p>
            <a:r>
              <a:rPr lang="ru-RU" sz="1400" b="1" dirty="0"/>
              <a:t>Накопительное и рисковое страхование жизни</a:t>
            </a:r>
            <a:r>
              <a:rPr lang="ru-RU" sz="1400" dirty="0"/>
              <a:t> </a:t>
            </a:r>
            <a:r>
              <a:rPr lang="ru-RU" sz="1400" b="1" dirty="0"/>
              <a:t>и здоровья:</a:t>
            </a:r>
          </a:p>
          <a:p>
            <a:pPr>
              <a:buFont typeface="Wingdings" panose="05000000000000000000" pitchFamily="2" charset="2"/>
              <a:buChar char="Ø"/>
            </a:pPr>
            <a:r>
              <a:rPr lang="ru-RU" sz="1400" dirty="0"/>
              <a:t> осуществляется страховыми компаниями в соответствии с законодательством РФ и Правилами страхования компаний на основании заключаемых договоров</a:t>
            </a:r>
          </a:p>
          <a:p>
            <a:pPr>
              <a:buFont typeface="Wingdings" panose="05000000000000000000" pitchFamily="2" charset="2"/>
              <a:buChar char="Ø"/>
            </a:pPr>
            <a:r>
              <a:rPr lang="ru-RU" sz="1400" dirty="0"/>
              <a:t>ориентировано на постепенное формирование сбережений (накоплений), которые могут быть использованы при наступлении определенного события или срока</a:t>
            </a:r>
          </a:p>
          <a:p>
            <a:r>
              <a:rPr lang="ru-RU" sz="1400" b="1" dirty="0"/>
              <a:t>Для накопительного страхования жизни характерны</a:t>
            </a:r>
            <a:r>
              <a:rPr lang="ru-RU" sz="1400" dirty="0"/>
              <a:t>:</a:t>
            </a:r>
          </a:p>
          <a:p>
            <a:pPr lvl="0"/>
            <a:r>
              <a:rPr lang="ru-RU" sz="1400" dirty="0"/>
              <a:t>длительный срок страхования, позволяющий постепенно сформировать существенные накопления по договору из относительно небольших взносов</a:t>
            </a:r>
          </a:p>
          <a:p>
            <a:pPr lvl="0"/>
            <a:r>
              <a:rPr lang="ru-RU" sz="1400" dirty="0"/>
              <a:t>гарантированное начисление доходности на накопления по договору, а также, в некоторых случаях, возможность получения дополнительного инвестиционного дохода</a:t>
            </a:r>
          </a:p>
          <a:p>
            <a:r>
              <a:rPr lang="ru-RU" sz="1400" b="1" dirty="0"/>
              <a:t>Рисковое страхование жизни</a:t>
            </a:r>
            <a:r>
              <a:rPr lang="ru-RU" sz="1400" dirty="0"/>
              <a:t> обеспечивает финансовую защиту застрахованного при наступлении несчастного случая, инвалидности, критических (смертельно опасных) заболеваний:</a:t>
            </a:r>
          </a:p>
          <a:p>
            <a:r>
              <a:rPr lang="ru-RU" sz="1400" dirty="0"/>
              <a:t>лучше защитить себя, обеспечив себе гарантированную выплату страховой суммы, которую, в случае необходимости можно будет направить на лечение или поддержание финансовой стороны жизни</a:t>
            </a:r>
          </a:p>
          <a:p>
            <a:r>
              <a:rPr lang="ru-RU" sz="1400" b="1" dirty="0"/>
              <a:t>Смешанное страхование включает в себя элементы накопительного и рискового страхования</a:t>
            </a:r>
          </a:p>
          <a:p>
            <a:endParaRPr lang="ru-RU" sz="1400" b="1" dirty="0"/>
          </a:p>
          <a:p>
            <a:r>
              <a:rPr lang="ru-RU" sz="1400" dirty="0"/>
              <a:t>Подробнее узнать о продуктах страховых компаний и сравнить сами страховые компании вы можете на сайте </a:t>
            </a:r>
            <a:r>
              <a:rPr lang="ru-RU" sz="1400" u="sng" dirty="0">
                <a:hlinkClick r:id="rId3"/>
              </a:rPr>
              <a:t>http://life.investfunds.ru/</a:t>
            </a:r>
            <a:r>
              <a:rPr lang="ru-RU" sz="1400" dirty="0"/>
              <a:t>, с которого вы также можете зайти на сайты страховых компаний</a:t>
            </a:r>
          </a:p>
        </p:txBody>
      </p:sp>
      <p:sp>
        <p:nvSpPr>
          <p:cNvPr id="2" name="Slide Number Placeholder 1"/>
          <p:cNvSpPr>
            <a:spLocks noGrp="1"/>
          </p:cNvSpPr>
          <p:nvPr>
            <p:ph type="sldNum" sz="quarter" idx="12"/>
          </p:nvPr>
        </p:nvSpPr>
        <p:spPr/>
        <p:txBody>
          <a:bodyPr/>
          <a:lstStyle/>
          <a:p>
            <a:fld id="{2A191CFF-67B4-45A0-9450-3BBE30D4226B}" type="slidenum">
              <a:rPr lang="ru-RU" smtClean="0"/>
              <a:pPr/>
              <a:t>7</a:t>
            </a:fld>
            <a:endParaRPr lang="ru-RU"/>
          </a:p>
        </p:txBody>
      </p:sp>
    </p:spTree>
    <p:extLst>
      <p:ext uri="{BB962C8B-B14F-4D97-AF65-F5344CB8AC3E}">
        <p14:creationId xmlns:p14="http://schemas.microsoft.com/office/powerpoint/2010/main" val="2840108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5132" y="682676"/>
            <a:ext cx="8280218" cy="636952"/>
          </a:xfrm>
        </p:spPr>
        <p:txBody>
          <a:bodyPr>
            <a:normAutofit fontScale="90000"/>
          </a:bodyPr>
          <a:lstStyle/>
          <a:p>
            <a:r>
              <a:rPr lang="ru-RU" b="1" dirty="0"/>
              <a:t>Налоговые вычеты</a:t>
            </a:r>
            <a:endParaRPr lang="ru-RU" b="1" dirty="0">
              <a:latin typeface="+mn-lt"/>
            </a:endParaRPr>
          </a:p>
        </p:txBody>
      </p:sp>
      <p:sp>
        <p:nvSpPr>
          <p:cNvPr id="3" name="Объект 2"/>
          <p:cNvSpPr>
            <a:spLocks noGrp="1"/>
          </p:cNvSpPr>
          <p:nvPr>
            <p:ph idx="1"/>
          </p:nvPr>
        </p:nvSpPr>
        <p:spPr>
          <a:xfrm>
            <a:off x="457200" y="1200359"/>
            <a:ext cx="8058150" cy="3965528"/>
          </a:xfrm>
        </p:spPr>
        <p:txBody>
          <a:bodyPr>
            <a:noAutofit/>
          </a:bodyPr>
          <a:lstStyle/>
          <a:p>
            <a:pPr marL="0" indent="0">
              <a:buNone/>
            </a:pPr>
            <a:r>
              <a:rPr lang="ru-RU" sz="1100" b="1" dirty="0"/>
              <a:t>Можно получить следующие виды налоговых вычетов:</a:t>
            </a:r>
            <a:endParaRPr lang="ru-RU" sz="1100" dirty="0"/>
          </a:p>
          <a:p>
            <a:pPr lvl="0">
              <a:buFont typeface="Wingdings" panose="05000000000000000000" pitchFamily="2" charset="2"/>
              <a:buChar char="Ø"/>
            </a:pPr>
            <a:r>
              <a:rPr lang="ru-RU" sz="1100" u="sng" dirty="0"/>
              <a:t>Налоговый вычет, который позволяет вернуть часть НДФЛ, ранее уплаченного в бюджет </a:t>
            </a:r>
            <a:r>
              <a:rPr lang="ru-RU" sz="1100" dirty="0"/>
              <a:t>(например, имущественный вычет в связи с приобретением недвижимого имущества или социальные налоговые вычеты в связи с расходами на образование или на лечение).</a:t>
            </a:r>
          </a:p>
          <a:p>
            <a:pPr lvl="0">
              <a:buFont typeface="Wingdings" panose="05000000000000000000" pitchFamily="2" charset="2"/>
              <a:buChar char="Ø"/>
            </a:pPr>
            <a:r>
              <a:rPr lang="ru-RU" sz="1100" u="sng" dirty="0"/>
              <a:t>Уменьшить налогооблагаемую базу, с которой уплачивается НДФЛ</a:t>
            </a:r>
            <a:r>
              <a:rPr lang="ru-RU" sz="1100" dirty="0"/>
              <a:t>, на сумму понесенных расходов и таким образом уменьшить сумму уплачиваемого НДФЛ. </a:t>
            </a:r>
          </a:p>
          <a:p>
            <a:pPr marL="0" indent="0">
              <a:buNone/>
            </a:pPr>
            <a:r>
              <a:rPr lang="ru-RU" sz="1100" dirty="0"/>
              <a:t>Налогом облагается доход, который Вы получили от продажи имущества, находящегося в Вашей собственности менее 3 лет.</a:t>
            </a:r>
          </a:p>
          <a:p>
            <a:pPr marL="0" indent="0">
              <a:buNone/>
            </a:pPr>
            <a:endParaRPr lang="ru-RU" sz="1100" dirty="0"/>
          </a:p>
          <a:p>
            <a:pPr marL="0" indent="0">
              <a:buNone/>
            </a:pPr>
            <a:r>
              <a:rPr lang="ru-RU" sz="1100" u="sng" dirty="0"/>
              <a:t>Пример 1</a:t>
            </a:r>
          </a:p>
          <a:p>
            <a:pPr marL="0" indent="0">
              <a:buNone/>
            </a:pPr>
            <a:r>
              <a:rPr lang="ru-RU" sz="1100" dirty="0"/>
              <a:t>Оксана потратила на образование 200 тыс. руб., вычет будет считаться исходя из максимальной суммы, установленной для данной группы расходов: 120 000*13% = 15 600 руб. </a:t>
            </a:r>
            <a:endParaRPr lang="ru-RU" sz="1100" u="sng" dirty="0"/>
          </a:p>
          <a:p>
            <a:pPr marL="0" indent="0">
              <a:buNone/>
            </a:pPr>
            <a:r>
              <a:rPr lang="ru-RU" sz="1100" u="sng" dirty="0"/>
              <a:t>Пример 2</a:t>
            </a:r>
          </a:p>
          <a:p>
            <a:pPr marL="0" indent="0">
              <a:buNone/>
            </a:pPr>
            <a:r>
              <a:rPr lang="ru-RU" sz="1100" dirty="0"/>
              <a:t>Наталья продала квартиру за 3 млн руб., купленную ей 2 года назад за 2,5 млн руб. Поскольку квартира находилась в собственности Натальи менее 3 лет, в отношении дохода, полученного от продажи, она обязана предоставить налоговую декларацию по НДФЛ за год, в котором была куплена квартира </a:t>
            </a:r>
          </a:p>
          <a:p>
            <a:pPr marL="0" indent="0">
              <a:buNone/>
            </a:pPr>
            <a:r>
              <a:rPr lang="ru-RU" sz="1100" dirty="0"/>
              <a:t>При заявлении в налоговой декларации имущественного налогового вычета облагаемый доход Натальи составит 2 млн руб., а НДФЛ 260 000 руб.:</a:t>
            </a:r>
          </a:p>
          <a:p>
            <a:pPr marL="0" indent="0">
              <a:buNone/>
            </a:pPr>
            <a:r>
              <a:rPr lang="ru-RU" sz="1100" dirty="0"/>
              <a:t>НДФЛ = (3 000 000 руб. – 1 000 000 руб.)*13%=260 000 руб.</a:t>
            </a:r>
          </a:p>
          <a:p>
            <a:pPr marL="0" indent="0">
              <a:buNone/>
            </a:pPr>
            <a:r>
              <a:rPr lang="ru-RU" sz="1100" dirty="0"/>
              <a:t> Если же Наталья заявит в декларации не имущественный вычет, а вычет в сумме документально подтвержденных расходов, ее облагаемый доход составит 500 000 руб., а НДФЛ 65 000 руб.:</a:t>
            </a:r>
          </a:p>
          <a:p>
            <a:pPr marL="0" indent="0">
              <a:buNone/>
            </a:pPr>
            <a:r>
              <a:rPr lang="ru-RU" sz="1100" dirty="0"/>
              <a:t>НДФЛ = (3 000 000 руб. – 2 500 000руб.)*13%=65 000 руб.</a:t>
            </a:r>
          </a:p>
          <a:p>
            <a:endParaRPr lang="ru-RU" sz="1100" dirty="0"/>
          </a:p>
        </p:txBody>
      </p:sp>
      <p:sp>
        <p:nvSpPr>
          <p:cNvPr id="4" name="Slide Number Placeholder 3"/>
          <p:cNvSpPr>
            <a:spLocks noGrp="1"/>
          </p:cNvSpPr>
          <p:nvPr>
            <p:ph type="sldNum" sz="quarter" idx="12"/>
          </p:nvPr>
        </p:nvSpPr>
        <p:spPr/>
        <p:txBody>
          <a:bodyPr/>
          <a:lstStyle/>
          <a:p>
            <a:fld id="{2A191CFF-67B4-45A0-9450-3BBE30D4226B}" type="slidenum">
              <a:rPr lang="ru-RU" smtClean="0"/>
              <a:pPr/>
              <a:t>8</a:t>
            </a:fld>
            <a:endParaRPr lang="ru-RU"/>
          </a:p>
        </p:txBody>
      </p:sp>
    </p:spTree>
    <p:extLst>
      <p:ext uri="{BB962C8B-B14F-4D97-AF65-F5344CB8AC3E}">
        <p14:creationId xmlns:p14="http://schemas.microsoft.com/office/powerpoint/2010/main" val="34085914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222070" y="1563757"/>
            <a:ext cx="8543108" cy="4320208"/>
          </a:xfrm>
        </p:spPr>
        <p:txBody>
          <a:bodyPr>
            <a:normAutofit fontScale="40000" lnSpcReduction="20000"/>
          </a:bodyPr>
          <a:lstStyle/>
          <a:p>
            <a:pPr marL="0" indent="0">
              <a:buNone/>
            </a:pPr>
            <a:r>
              <a:rPr lang="ru-RU" b="1" dirty="0"/>
              <a:t>Вы можете получить налоговые вычеты в следующих случаях:</a:t>
            </a:r>
            <a:endParaRPr lang="ru-RU" dirty="0"/>
          </a:p>
          <a:p>
            <a:pPr lvl="0">
              <a:buFont typeface="Wingdings" panose="05000000000000000000" pitchFamily="2" charset="2"/>
              <a:buChar char="Ø"/>
            </a:pPr>
            <a:r>
              <a:rPr lang="ru-RU" b="1" dirty="0"/>
              <a:t>Социальные налоговые вычеты:</a:t>
            </a:r>
            <a:endParaRPr lang="ru-RU" dirty="0"/>
          </a:p>
          <a:p>
            <a:pPr lvl="0"/>
            <a:r>
              <a:rPr lang="ru-RU" dirty="0"/>
              <a:t>Если Вы оплатили свое образование по любой форме обучения</a:t>
            </a:r>
          </a:p>
          <a:p>
            <a:pPr lvl="0"/>
            <a:r>
              <a:rPr lang="ru-RU" dirty="0"/>
              <a:t>Если Вы оплатили образование своего или опекаемого ребенка либо своего брата или сестры в возрасте до 24 лет по очной форме обучения</a:t>
            </a:r>
          </a:p>
          <a:p>
            <a:pPr lvl="0"/>
            <a:r>
              <a:rPr lang="ru-RU" dirty="0"/>
              <a:t>Если Вы оплатили свое лечение, лечение супруга, родителя или своего ребенка до 18 лет</a:t>
            </a:r>
          </a:p>
          <a:p>
            <a:pPr lvl="0"/>
            <a:r>
              <a:rPr lang="ru-RU" dirty="0"/>
              <a:t>Если Вы приобрели медикаменты, назначенные врачом Вам, супругу, родителю или Вашему ребенку до 18 лет</a:t>
            </a:r>
          </a:p>
          <a:p>
            <a:pPr lvl="0"/>
            <a:r>
              <a:rPr lang="ru-RU" dirty="0"/>
              <a:t>Если Вы сделали взнос по договору добровольного личного страхования для себя, супруга, родителя или своего ребенка до 18 лет</a:t>
            </a:r>
          </a:p>
          <a:p>
            <a:pPr lvl="0"/>
            <a:r>
              <a:rPr lang="ru-RU" dirty="0"/>
              <a:t>Если Вы сделали взнос по договору негосударственного пенсионного обеспечения с </a:t>
            </a:r>
            <a:r>
              <a:rPr lang="ru-RU" dirty="0" smtClean="0"/>
              <a:t>НПФ;</a:t>
            </a:r>
          </a:p>
          <a:p>
            <a:pPr lvl="0"/>
            <a:r>
              <a:rPr lang="ru-RU" dirty="0" smtClean="0"/>
              <a:t>Вычет на благотворительность;</a:t>
            </a:r>
          </a:p>
          <a:p>
            <a:pPr lvl="0"/>
            <a:r>
              <a:rPr lang="ru-RU" dirty="0" smtClean="0"/>
              <a:t>Вычет на Индивидуальный инвестиционный счет.</a:t>
            </a:r>
          </a:p>
          <a:p>
            <a:pPr lvl="0"/>
            <a:endParaRPr lang="ru-RU" dirty="0"/>
          </a:p>
          <a:p>
            <a:pPr lvl="0">
              <a:buFont typeface="Wingdings" panose="05000000000000000000" pitchFamily="2" charset="2"/>
              <a:buChar char="Ø"/>
            </a:pPr>
            <a:r>
              <a:rPr lang="ru-RU" b="1" dirty="0"/>
              <a:t>Имущественные вычеты:</a:t>
            </a:r>
            <a:endParaRPr lang="ru-RU" dirty="0"/>
          </a:p>
          <a:p>
            <a:pPr lvl="0"/>
            <a:r>
              <a:rPr lang="ru-RU" dirty="0"/>
              <a:t>Если Вы купили/продали квартиру, дом или землю, либо построили дом и др.</a:t>
            </a:r>
          </a:p>
          <a:p>
            <a:pPr marL="0" indent="0">
              <a:buNone/>
            </a:pPr>
            <a:endParaRPr lang="ru-RU" dirty="0"/>
          </a:p>
          <a:p>
            <a:pPr marL="0" indent="0">
              <a:buNone/>
            </a:pPr>
            <a:r>
              <a:rPr lang="ru-RU" dirty="0"/>
              <a:t>Подробнее о налоговых вычетах и условиях их получения можно узнать на портале Федеральной Налоговой Службы РФ: </a:t>
            </a:r>
            <a:r>
              <a:rPr lang="ru-RU" u="sng" dirty="0">
                <a:hlinkClick r:id="rId3"/>
              </a:rPr>
              <a:t>https://www.nalog.ru/rn77/taxation/taxes/ndfl/nalog_vichet/</a:t>
            </a:r>
            <a:r>
              <a:rPr lang="ru-RU" dirty="0"/>
              <a:t> </a:t>
            </a:r>
          </a:p>
          <a:p>
            <a:pPr marL="0" indent="0">
              <a:buNone/>
            </a:pPr>
            <a:endParaRPr lang="ru-RU" dirty="0"/>
          </a:p>
        </p:txBody>
      </p:sp>
      <p:sp>
        <p:nvSpPr>
          <p:cNvPr id="2" name="Slide Number Placeholder 1"/>
          <p:cNvSpPr>
            <a:spLocks noGrp="1"/>
          </p:cNvSpPr>
          <p:nvPr>
            <p:ph type="sldNum" sz="quarter" idx="12"/>
          </p:nvPr>
        </p:nvSpPr>
        <p:spPr/>
        <p:txBody>
          <a:bodyPr/>
          <a:lstStyle/>
          <a:p>
            <a:fld id="{2A191CFF-67B4-45A0-9450-3BBE30D4226B}" type="slidenum">
              <a:rPr lang="ru-RU" smtClean="0"/>
              <a:pPr/>
              <a:t>9</a:t>
            </a:fld>
            <a:endParaRPr lang="ru-RU"/>
          </a:p>
        </p:txBody>
      </p:sp>
    </p:spTree>
    <p:extLst>
      <p:ext uri="{BB962C8B-B14F-4D97-AF65-F5344CB8AC3E}">
        <p14:creationId xmlns:p14="http://schemas.microsoft.com/office/powerpoint/2010/main" val="1537466984"/>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93</TotalTime>
  <Words>1400</Words>
  <Application>Microsoft Office PowerPoint</Application>
  <PresentationFormat>Экран (4:3)</PresentationFormat>
  <Paragraphs>153</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Финансовая жизнь с учетом значительных перерывов в трудовом стаже по разным причинам</vt:lpstr>
      <vt:lpstr>Зачем нужны личные сбережения</vt:lpstr>
      <vt:lpstr>Обеспечиваем собственный доход</vt:lpstr>
      <vt:lpstr>Перерывы в трудовом стаже и страховая пенсия</vt:lpstr>
      <vt:lpstr>Накопительная пенсия</vt:lpstr>
      <vt:lpstr>Негосударственное пенсионное обеспечение</vt:lpstr>
      <vt:lpstr>Презентация PowerPoint</vt:lpstr>
      <vt:lpstr>Налоговые вычеты</vt:lpstr>
      <vt:lpstr>Презентация PowerPoint</vt:lpstr>
      <vt:lpstr>Льготы от государства</vt:lpstr>
      <vt:lpstr>Презентация PowerPoint</vt:lpstr>
      <vt:lpstr>Погода в доме</vt:lpstr>
      <vt:lpstr>Заключение</vt:lpstr>
      <vt:lpstr>Спасибо за внимание!</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ФИНАНСОВАЯ ПОДУШКА БЕЗОПАСНОСТИ</dc:title>
  <dc:creator>Марина</dc:creator>
  <cp:lastModifiedBy>А</cp:lastModifiedBy>
  <cp:revision>16</cp:revision>
  <dcterms:created xsi:type="dcterms:W3CDTF">2016-10-19T18:32:36Z</dcterms:created>
  <dcterms:modified xsi:type="dcterms:W3CDTF">2020-09-13T05:38:33Z</dcterms:modified>
</cp:coreProperties>
</file>